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2"/>
  </p:sldMasterIdLst>
  <p:notesMasterIdLst>
    <p:notesMasterId r:id="rId21"/>
  </p:notesMasterIdLst>
  <p:handoutMasterIdLst>
    <p:handoutMasterId r:id="rId22"/>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508"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A"/>
    <a:srgbClr val="FFF0D9"/>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533" autoAdjust="0"/>
  </p:normalViewPr>
  <p:slideViewPr>
    <p:cSldViewPr>
      <p:cViewPr varScale="1">
        <p:scale>
          <a:sx n="82" d="100"/>
          <a:sy n="82" d="100"/>
        </p:scale>
        <p:origin x="576"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2" d="100"/>
          <a:sy n="62" d="100"/>
        </p:scale>
        <p:origin x="315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
        <p:nvSpPr>
          <p:cNvPr id="4" name="Footer Placeholder"/>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Created by the </a:t>
            </a:r>
            <a:r>
              <a:rPr lang="en-US" sz="1000" b="1" dirty="0"/>
              <a:t>Software University Foundation</a:t>
            </a:r>
            <a:r>
              <a:rPr lang="en-US" sz="1000" dirty="0"/>
              <a:t> – </a:t>
            </a:r>
            <a:r>
              <a:rPr lang="en-US" sz="1000" u="sng" dirty="0">
                <a:hlinkClick r:id="rId2"/>
              </a:rPr>
              <a:t>https://softuni.foundation</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3" name="Date Placeholder"/>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17-Dec-19</a:t>
            </a:fld>
            <a:endParaRPr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
        <p:nvSpPr>
          <p:cNvPr id="6" name="Footer Placeholde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2"/>
              </a:rPr>
              <a:t>https://softuni.foundation</a:t>
            </a:r>
            <a:endParaRPr lang="en-US" dirty="0"/>
          </a:p>
          <a:p>
            <a:r>
              <a:rPr lang="en-US" dirty="0"/>
              <a:t>This work is licensed under the </a:t>
            </a:r>
            <a:r>
              <a:rPr lang="en-US" u="sng" noProof="1">
                <a:hlinkClick r:id="rId3"/>
              </a:rPr>
              <a:t>Creative Commons Attribution-NonCommercial-ShareAlike</a:t>
            </a:r>
            <a:r>
              <a:rPr lang="en-US" noProof="1"/>
              <a:t> </a:t>
            </a:r>
            <a:r>
              <a:rPr lang="en-US" dirty="0"/>
              <a:t>license.</a:t>
            </a:r>
          </a:p>
        </p:txBody>
      </p:sp>
      <p:sp>
        <p:nvSpPr>
          <p:cNvPr id="5" name="Slide Notes Placeholder"/>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Slide Image Placeholde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3" name="Date Placeholder"/>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17-Dec-19</a:t>
            </a:fld>
            <a:endParaRPr lang="en-US"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58"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59"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F104C0A-240B-4EE2-9734-75411A1D7CB6}" type="slidenum">
              <a:rPr lang="en-US" sz="1000" b="0" strike="noStrike" spc="-1">
                <a:solidFill>
                  <a:srgbClr val="000000"/>
                </a:solidFill>
                <a:latin typeface="+mn-lt"/>
                <a:ea typeface="+mn-ea"/>
              </a:rPr>
              <a:t>1</a:t>
            </a:fld>
            <a:endParaRPr lang="en-US" sz="1000" b="0" strike="noStrike" spc="-1">
              <a:latin typeface="Arial"/>
            </a:endParaRPr>
          </a:p>
        </p:txBody>
      </p:sp>
      <p:sp>
        <p:nvSpPr>
          <p:cNvPr id="5" name="Footer Placeholder">
            <a:extLst>
              <a:ext uri="{FF2B5EF4-FFF2-40B4-BE49-F238E27FC236}">
                <a16:creationId xmlns:a16="http://schemas.microsoft.com/office/drawing/2014/main" id="{F3896221-9838-4839-9E06-AF601BBC5DA5}"/>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7261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64"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65"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F1E081-5344-43B6-82EF-1BF31B35D464}" type="slidenum">
              <a:rPr lang="en-US" sz="1000" b="0" strike="noStrike" spc="-1">
                <a:solidFill>
                  <a:srgbClr val="000000"/>
                </a:solidFill>
                <a:latin typeface="+mn-lt"/>
                <a:ea typeface="+mn-ea"/>
              </a:rPr>
              <a:t>17</a:t>
            </a:fld>
            <a:endParaRPr lang="en-US" sz="1000" b="0" strike="noStrike" spc="-1">
              <a:latin typeface="Arial"/>
            </a:endParaRPr>
          </a:p>
        </p:txBody>
      </p:sp>
      <p:sp>
        <p:nvSpPr>
          <p:cNvPr id="5" name="Footer Placeholder">
            <a:extLst>
              <a:ext uri="{FF2B5EF4-FFF2-40B4-BE49-F238E27FC236}">
                <a16:creationId xmlns:a16="http://schemas.microsoft.com/office/drawing/2014/main" id="{72425673-BEFA-4942-9AC0-E091559583DD}"/>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2990409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t>18</a:t>
            </a:fld>
            <a:endParaRPr lang="en-US" dirty="0"/>
          </a:p>
        </p:txBody>
      </p:sp>
      <p:sp>
        <p:nvSpPr>
          <p:cNvPr id="6" name="Footer Placeholder">
            <a:extLst>
              <a:ext uri="{FF2B5EF4-FFF2-40B4-BE49-F238E27FC236}">
                <a16:creationId xmlns:a16="http://schemas.microsoft.com/office/drawing/2014/main" id="{2F379B45-B4CF-4732-A1CA-346C8AE276A6}"/>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1183309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Company Web Site Placeholder"/>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
        <p:nvSpPr>
          <p:cNvPr id="34" name="Company Name Placeholder"/>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3" name="Author Web Site Placeholder"/>
          <p:cNvSpPr>
            <a:spLocks noGrp="1"/>
          </p:cNvSpPr>
          <p:nvPr>
            <p:ph type="body" sz="quarter" idx="14" hasCustomPrompt="1"/>
          </p:nvPr>
        </p:nvSpPr>
        <p:spPr bwMode="auto">
          <a:xfrm>
            <a:off x="760412" y="5024988"/>
            <a:ext cx="3187613" cy="369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2" name="Author Position Placeholder"/>
          <p:cNvSpPr>
            <a:spLocks noGrp="1"/>
          </p:cNvSpPr>
          <p:nvPr>
            <p:ph type="body" sz="quarter" idx="13" hasCustomPrompt="1"/>
          </p:nvPr>
        </p:nvSpPr>
        <p:spPr bwMode="auto">
          <a:xfrm>
            <a:off x="760413" y="4668556"/>
            <a:ext cx="3187614" cy="37519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25" name="Author Name Placeholder"/>
          <p:cNvSpPr>
            <a:spLocks noGrp="1"/>
          </p:cNvSpPr>
          <p:nvPr>
            <p:ph type="body" sz="quarter" idx="10" hasCustomPrompt="1"/>
          </p:nvPr>
        </p:nvSpPr>
        <p:spPr bwMode="auto">
          <a:xfrm>
            <a:off x="760412" y="4176826"/>
            <a:ext cx="3187613" cy="499649"/>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Slide Picture Placeholder"/>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 name="Presentation Subtitle"/>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Presentation Subtitle</a:t>
            </a:r>
            <a:endParaRPr dirty="0"/>
          </a:p>
        </p:txBody>
      </p:sp>
      <p:sp>
        <p:nvSpPr>
          <p:cNvPr id="2" name="Presentation Title"/>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Tree>
    <p:extLst>
      <p:ext uri="{BB962C8B-B14F-4D97-AF65-F5344CB8AC3E}">
        <p14:creationId xmlns:p14="http://schemas.microsoft.com/office/powerpoint/2010/main" val="368584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Slide Content Placeholder"/>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cNvSpPr>
            <a:spLocks noGrp="1"/>
          </p:cNvSpPr>
          <p:nvPr>
            <p:ph type="title" hasCustomPrompt="1"/>
          </p:nvPr>
        </p:nvSpPr>
        <p:spPr>
          <a:xfrm>
            <a:off x="188815" y="40341"/>
            <a:ext cx="11804822"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347995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Subtitle"/>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dirty="0"/>
              <a:t>Click to Edit Section Subtitle</a:t>
            </a:r>
          </a:p>
        </p:txBody>
      </p:sp>
      <p:sp>
        <p:nvSpPr>
          <p:cNvPr id="2" name="Slide Title"/>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Tree>
    <p:extLst>
      <p:ext uri="{BB962C8B-B14F-4D97-AF65-F5344CB8AC3E}">
        <p14:creationId xmlns:p14="http://schemas.microsoft.com/office/powerpoint/2010/main" val="231574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97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11823173"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a16="http://schemas.microsoft.com/office/drawing/2014/main"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4141607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
        <p:nvSpPr>
          <p:cNvPr id="3" name="Slide Text Placeholder"/>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laceholder"/>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268163443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ftr="0" dt="0"/>
  <p:txStyles>
    <p:titleStyle>
      <a:lvl1pPr algn="l" defTabSz="1218565"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800" indent="-304800" algn="l" defTabSz="1218565" rtl="0" eaLnBrk="1" latinLnBrk="0" hangingPunct="1">
        <a:lnSpc>
          <a:spcPct val="105000"/>
        </a:lnSpc>
        <a:spcBef>
          <a:spcPts val="600"/>
        </a:spcBef>
        <a:spcAft>
          <a:spcPts val="600"/>
        </a:spcAft>
        <a:buClr>
          <a:srgbClr val="F2B254"/>
        </a:buClr>
        <a:buSzPct val="100000"/>
        <a:buFont typeface="Wingdings" charset="2"/>
        <a:buChar char="§"/>
        <a:defRPr sz="3400" b="0" kern="1200">
          <a:solidFill>
            <a:schemeClr val="tx1"/>
          </a:solidFill>
          <a:latin typeface="+mn-lt"/>
          <a:ea typeface="+mn-ea"/>
          <a:cs typeface="+mn-cs"/>
        </a:defRPr>
      </a:lvl1pPr>
      <a:lvl2pPr marL="609600" indent="-231775" algn="l" defTabSz="1218565" rtl="0" eaLnBrk="1" latinLnBrk="0" hangingPunct="1">
        <a:lnSpc>
          <a:spcPct val="105000"/>
        </a:lnSpc>
        <a:spcBef>
          <a:spcPts val="600"/>
        </a:spcBef>
        <a:spcAft>
          <a:spcPts val="600"/>
        </a:spcAft>
        <a:buClr>
          <a:schemeClr val="accent1"/>
        </a:buClr>
        <a:buSzPct val="80000"/>
        <a:buFont typeface="Wingdings" charset="2"/>
        <a:buChar char="§"/>
        <a:defRPr sz="3200" b="0" kern="1200">
          <a:solidFill>
            <a:schemeClr val="tx1"/>
          </a:solidFill>
          <a:latin typeface="+mn-lt"/>
          <a:ea typeface="+mn-ea"/>
          <a:cs typeface="+mn-cs"/>
        </a:defRPr>
      </a:lvl2pPr>
      <a:lvl3pPr marL="914400" indent="-231775" algn="l" defTabSz="1218565" rtl="0" eaLnBrk="1" latinLnBrk="0" hangingPunct="1">
        <a:lnSpc>
          <a:spcPct val="105000"/>
        </a:lnSpc>
        <a:spcBef>
          <a:spcPts val="600"/>
        </a:spcBef>
        <a:spcAft>
          <a:spcPts val="600"/>
        </a:spcAft>
        <a:buClr>
          <a:srgbClr val="EF9A1D"/>
        </a:buClr>
        <a:buSzPct val="80000"/>
        <a:buFont typeface="Wingdings" charset="2"/>
        <a:buChar char="§"/>
        <a:defRPr sz="3000" b="0" kern="1200">
          <a:solidFill>
            <a:schemeClr val="tx1"/>
          </a:solidFill>
          <a:latin typeface="+mn-lt"/>
          <a:ea typeface="+mn-ea"/>
          <a:cs typeface="+mn-cs"/>
        </a:defRPr>
      </a:lvl3pPr>
      <a:lvl4pPr marL="1219200" indent="-231775" algn="l" defTabSz="1218565" rtl="0" eaLnBrk="1" latinLnBrk="0" hangingPunct="1">
        <a:lnSpc>
          <a:spcPct val="105000"/>
        </a:lnSpc>
        <a:spcBef>
          <a:spcPts val="600"/>
        </a:spcBef>
        <a:spcAft>
          <a:spcPts val="600"/>
        </a:spcAft>
        <a:buClr>
          <a:srgbClr val="ED9411"/>
        </a:buClr>
        <a:buSzPct val="80000"/>
        <a:buFont typeface="Wingdings" charset="2"/>
        <a:buChar char="§"/>
        <a:defRPr sz="2800" b="0" kern="1200">
          <a:solidFill>
            <a:schemeClr val="tx1"/>
          </a:solidFill>
          <a:latin typeface="+mn-lt"/>
          <a:ea typeface="+mn-ea"/>
          <a:cs typeface="+mn-cs"/>
        </a:defRPr>
      </a:lvl4pPr>
      <a:lvl5pPr marL="1524000" indent="-231775" algn="l" defTabSz="1218565" rtl="0" eaLnBrk="1" latinLnBrk="0" hangingPunct="1">
        <a:lnSpc>
          <a:spcPct val="105000"/>
        </a:lnSpc>
        <a:spcBef>
          <a:spcPts val="600"/>
        </a:spcBef>
        <a:spcAft>
          <a:spcPts val="600"/>
        </a:spcAft>
        <a:buClr>
          <a:srgbClr val="E28D10"/>
        </a:buClr>
        <a:buSzPct val="80000"/>
        <a:buFont typeface="Wingdings" charset="2"/>
        <a:buChar char="§"/>
        <a:defRPr sz="2600" b="0" kern="1200">
          <a:solidFill>
            <a:schemeClr val="tx1"/>
          </a:solidFill>
          <a:latin typeface="+mn-lt"/>
          <a:ea typeface="+mn-ea"/>
          <a:cs typeface="+mn-cs"/>
        </a:defRPr>
      </a:lvl5pPr>
      <a:lvl6pPr marL="18281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6pPr>
      <a:lvl7pPr marL="21329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7pPr>
      <a:lvl8pPr marL="24377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8pPr>
      <a:lvl9pPr marL="27425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9pPr>
    </p:bodyStyle>
    <p:otherStyle>
      <a:defPPr>
        <a:defRPr/>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t-kariera.mon.bg/e-learnin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hyperlink" Target="https://creativecommons.org/licenses/by-nc-sa/4.0" TargetMode="External"/><Relationship Id="rId7" Type="http://schemas.openxmlformats.org/officeDocument/2006/relationships/hyperlink" Target="https://it-kariera.mon.bg/e-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mon.bg/"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912960" y="843120"/>
            <a:ext cx="10576440" cy="787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4800" b="1" strike="noStrike" spc="-1" dirty="0" err="1">
                <a:solidFill>
                  <a:srgbClr val="F6D18E"/>
                </a:solidFill>
                <a:latin typeface="Calibri"/>
              </a:rPr>
              <a:t>Aрдуино</a:t>
            </a:r>
            <a:r>
              <a:rPr lang="en-US" sz="4800" b="1" strike="noStrike" spc="-1" dirty="0">
                <a:solidFill>
                  <a:srgbClr val="F6D18E"/>
                </a:solidFill>
                <a:latin typeface="Calibri"/>
              </a:rPr>
              <a:t> </a:t>
            </a:r>
            <a:r>
              <a:rPr lang="bg-BG" sz="4800" b="1" strike="noStrike" spc="-1" dirty="0">
                <a:solidFill>
                  <a:srgbClr val="F6D18E"/>
                </a:solidFill>
                <a:latin typeface="Calibri"/>
              </a:rPr>
              <a:t>и емулатора за </a:t>
            </a:r>
            <a:r>
              <a:rPr lang="bg-BG" sz="4800" b="1" strike="noStrike" spc="-1" dirty="0" err="1">
                <a:solidFill>
                  <a:srgbClr val="F6D18E"/>
                </a:solidFill>
                <a:latin typeface="Calibri"/>
              </a:rPr>
              <a:t>Ардуино</a:t>
            </a:r>
            <a:endParaRPr lang="en-US" sz="4800" b="0" strike="noStrike" spc="-1" dirty="0">
              <a:latin typeface="Arial"/>
            </a:endParaRPr>
          </a:p>
        </p:txBody>
      </p:sp>
      <p:sp>
        <p:nvSpPr>
          <p:cNvPr id="170" name="CustomShape 2"/>
          <p:cNvSpPr/>
          <p:nvPr/>
        </p:nvSpPr>
        <p:spPr>
          <a:xfrm>
            <a:off x="3579840" y="194004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en-US" sz="4000" b="0" strike="noStrike" spc="197">
                <a:solidFill>
                  <a:srgbClr val="F0A22E"/>
                </a:solidFill>
                <a:latin typeface="Calibri"/>
              </a:rPr>
              <a:t>Електроника</a:t>
            </a:r>
            <a:endParaRPr lang="en-US" sz="4000" b="0" strike="noStrike" spc="-1">
              <a:latin typeface="Arial"/>
            </a:endParaRPr>
          </a:p>
        </p:txBody>
      </p:sp>
      <p:pic>
        <p:nvPicPr>
          <p:cNvPr id="176" name="Picture 175"/>
          <p:cNvPicPr/>
          <p:nvPr/>
        </p:nvPicPr>
        <p:blipFill>
          <a:blip r:embed="rId3"/>
          <a:stretch/>
        </p:blipFill>
        <p:spPr>
          <a:xfrm>
            <a:off x="7038961" y="4821366"/>
            <a:ext cx="4279989" cy="1350834"/>
          </a:xfrm>
          <a:prstGeom prst="rect">
            <a:avLst/>
          </a:prstGeom>
          <a:ln>
            <a:noFill/>
          </a:ln>
        </p:spPr>
      </p:pic>
      <p:sp>
        <p:nvSpPr>
          <p:cNvPr id="12" name="Slide Number Placeholder">
            <a:extLst>
              <a:ext uri="{FF2B5EF4-FFF2-40B4-BE49-F238E27FC236}">
                <a16:creationId xmlns:a16="http://schemas.microsoft.com/office/drawing/2014/main" id="{24CB3FC9-7780-429B-B51E-1AC62C5D7981}"/>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a:t>
            </a:fld>
            <a:endParaRPr lang="en-US" dirty="0">
              <a:solidFill>
                <a:prstClr val="white">
                  <a:tint val="75000"/>
                </a:prstClr>
              </a:solidFill>
            </a:endParaRPr>
          </a:p>
        </p:txBody>
      </p:sp>
      <p:grpSp>
        <p:nvGrpSpPr>
          <p:cNvPr id="13" name="Group 12">
            <a:extLst>
              <a:ext uri="{FF2B5EF4-FFF2-40B4-BE49-F238E27FC236}">
                <a16:creationId xmlns:a16="http://schemas.microsoft.com/office/drawing/2014/main" id="{183A733B-E2E1-4CCC-A59A-C53C9FDCE4B5}"/>
              </a:ext>
            </a:extLst>
          </p:cNvPr>
          <p:cNvGrpSpPr/>
          <p:nvPr/>
        </p:nvGrpSpPr>
        <p:grpSpPr>
          <a:xfrm>
            <a:off x="684212" y="3535212"/>
            <a:ext cx="6103067" cy="2674312"/>
            <a:chOff x="684212" y="3535212"/>
            <a:chExt cx="6103067" cy="2674312"/>
          </a:xfrm>
        </p:grpSpPr>
        <p:sp>
          <p:nvSpPr>
            <p:cNvPr id="14" name="Rectangle 3">
              <a:extLst>
                <a:ext uri="{FF2B5EF4-FFF2-40B4-BE49-F238E27FC236}">
                  <a16:creationId xmlns:a16="http://schemas.microsoft.com/office/drawing/2014/main" id="{4A8EE74B-2FCF-47BA-8F60-D3212E08D26D}"/>
                </a:ext>
              </a:extLst>
            </p:cNvPr>
            <p:cNvSpPr>
              <a:spLocks noChangeArrowheads="1"/>
            </p:cNvSpPr>
            <p:nvPr/>
          </p:nvSpPr>
          <p:spPr bwMode="auto">
            <a:xfrm rot="932023">
              <a:off x="5282723" y="3535212"/>
              <a:ext cx="1504556" cy="721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p>
              <a:pPr algn="ctr" hangingPunct="1">
                <a:lnSpc>
                  <a:spcPct val="85000"/>
                </a:lnSpc>
                <a:tabLst>
                  <a:tab pos="457200" algn="l"/>
                  <a:tab pos="914400" algn="l"/>
                  <a:tab pos="1371600" algn="l"/>
                  <a:tab pos="1828800" algn="l"/>
                  <a:tab pos="2286000" algn="l"/>
                </a:tabLst>
              </a:pPr>
              <a:r>
                <a:rPr lang="bg-BG" sz="2400" b="1" dirty="0">
                  <a:solidFill>
                    <a:srgbClr val="FFF0D9"/>
                  </a:solidFill>
                  <a:latin typeface="Calibri" charset="0"/>
                  <a:ea typeface="Noto Sans CJK SC Regular" charset="0"/>
                  <a:cs typeface="Noto Sans CJK SC Regular" charset="0"/>
                </a:rPr>
                <a:t>Вградени</a:t>
              </a:r>
              <a:br>
                <a:rPr lang="bg-BG" sz="2400" b="1" dirty="0">
                  <a:solidFill>
                    <a:srgbClr val="FFF0D9"/>
                  </a:solidFill>
                  <a:latin typeface="Calibri" charset="0"/>
                  <a:ea typeface="Noto Sans CJK SC Regular" charset="0"/>
                  <a:cs typeface="Noto Sans CJK SC Regular" charset="0"/>
                </a:rPr>
              </a:br>
              <a:r>
                <a:rPr lang="bg-BG" sz="2400" b="1" dirty="0">
                  <a:solidFill>
                    <a:srgbClr val="FFF0D9"/>
                  </a:solidFill>
                  <a:latin typeface="Calibri" charset="0"/>
                  <a:ea typeface="Noto Sans CJK SC Regular" charset="0"/>
                  <a:cs typeface="Noto Sans CJK SC Regular" charset="0"/>
                </a:rPr>
                <a:t>системи</a:t>
              </a:r>
              <a:endParaRPr lang="en-US" sz="2400" b="1" dirty="0">
                <a:solidFill>
                  <a:srgbClr val="FFF0D9"/>
                </a:solidFill>
                <a:latin typeface="Calibri" charset="0"/>
                <a:ea typeface="Noto Sans CJK SC Regular" charset="0"/>
                <a:cs typeface="Noto Sans CJK SC Regular" charset="0"/>
              </a:endParaRPr>
            </a:p>
          </p:txBody>
        </p:sp>
        <p:pic>
          <p:nvPicPr>
            <p:cNvPr id="15" name="Picture 5">
              <a:extLst>
                <a:ext uri="{FF2B5EF4-FFF2-40B4-BE49-F238E27FC236}">
                  <a16:creationId xmlns:a16="http://schemas.microsoft.com/office/drawing/2014/main" id="{8E21D771-F406-47A1-A959-D75C2822B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2" y="3709988"/>
              <a:ext cx="1827213" cy="2005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6">
              <a:extLst>
                <a:ext uri="{FF2B5EF4-FFF2-40B4-BE49-F238E27FC236}">
                  <a16:creationId xmlns:a16="http://schemas.microsoft.com/office/drawing/2014/main" id="{706F5C83-75BE-47F6-8723-8430C636E3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2" y="4137025"/>
              <a:ext cx="2173288" cy="758825"/>
            </a:xfrm>
            <a:prstGeom prst="rect">
              <a:avLst/>
            </a:prstGeom>
            <a:solidFill>
              <a:srgbClr val="231F20">
                <a:alpha val="50000"/>
              </a:srgbClr>
            </a:solidFill>
            <a:ln w="9525" cap="flat">
              <a:solidFill>
                <a:srgbClr val="C87D0E">
                  <a:alpha val="5000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7">
              <a:extLst>
                <a:ext uri="{FF2B5EF4-FFF2-40B4-BE49-F238E27FC236}">
                  <a16:creationId xmlns:a16="http://schemas.microsoft.com/office/drawing/2014/main" id="{DBF611CC-AA6D-4EC2-8C3E-4371C04A21EE}"/>
                </a:ext>
              </a:extLst>
            </p:cNvPr>
            <p:cNvSpPr>
              <a:spLocks noChangeArrowheads="1"/>
            </p:cNvSpPr>
            <p:nvPr/>
          </p:nvSpPr>
          <p:spPr bwMode="auto">
            <a:xfrm>
              <a:off x="698500" y="5060950"/>
              <a:ext cx="318611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300" b="1" dirty="0">
                  <a:solidFill>
                    <a:srgbClr val="F4B36C"/>
                  </a:solidFill>
                  <a:latin typeface="Calibri" charset="0"/>
                  <a:ea typeface="Noto Sans CJK SC Regular" charset="0"/>
                  <a:cs typeface="Noto Sans CJK SC Regular" charset="0"/>
                </a:rPr>
                <a:t>Учителски екип</a:t>
              </a:r>
            </a:p>
          </p:txBody>
        </p:sp>
        <p:sp>
          <p:nvSpPr>
            <p:cNvPr id="18" name="Rectangle 8">
              <a:extLst>
                <a:ext uri="{FF2B5EF4-FFF2-40B4-BE49-F238E27FC236}">
                  <a16:creationId xmlns:a16="http://schemas.microsoft.com/office/drawing/2014/main" id="{16FDBFBF-C8CB-4441-8ADC-BD01E7086FE3}"/>
                </a:ext>
              </a:extLst>
            </p:cNvPr>
            <p:cNvSpPr>
              <a:spLocks noChangeArrowheads="1"/>
            </p:cNvSpPr>
            <p:nvPr/>
          </p:nvSpPr>
          <p:spPr bwMode="auto">
            <a:xfrm>
              <a:off x="698500" y="5478075"/>
              <a:ext cx="318611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000" b="1" dirty="0">
                  <a:solidFill>
                    <a:srgbClr val="F9DAAB"/>
                  </a:solidFill>
                  <a:latin typeface="Calibri" charset="0"/>
                  <a:ea typeface="Noto Sans CJK SC Regular" charset="0"/>
                  <a:cs typeface="Noto Sans CJK SC Regular" charset="0"/>
                </a:rPr>
                <a:t>Обучение за ИТ кариера</a:t>
              </a:r>
            </a:p>
          </p:txBody>
        </p:sp>
        <p:sp>
          <p:nvSpPr>
            <p:cNvPr id="19" name="Rectangle 9">
              <a:extLst>
                <a:ext uri="{FF2B5EF4-FFF2-40B4-BE49-F238E27FC236}">
                  <a16:creationId xmlns:a16="http://schemas.microsoft.com/office/drawing/2014/main" id="{A9515C13-26B9-4BD3-B949-8440D6F64EDE}"/>
                </a:ext>
              </a:extLst>
            </p:cNvPr>
            <p:cNvSpPr>
              <a:spLocks noChangeArrowheads="1"/>
            </p:cNvSpPr>
            <p:nvPr/>
          </p:nvSpPr>
          <p:spPr bwMode="auto">
            <a:xfrm>
              <a:off x="698500" y="5826937"/>
              <a:ext cx="50276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 pos="3200400" algn="l"/>
                  <a:tab pos="3657600" algn="l"/>
                </a:tabLst>
              </a:pPr>
              <a:r>
                <a:rPr lang="en-US" sz="2000" b="1" u="sng" dirty="0">
                  <a:solidFill>
                    <a:srgbClr val="F6C781"/>
                  </a:solidFill>
                  <a:latin typeface="Calibri" charset="0"/>
                  <a:ea typeface="Noto Sans CJK SC Regular" charset="0"/>
                  <a:cs typeface="Noto Sans CJK SC Regular" charset="0"/>
                  <a:hlinkClick r:id="rId6"/>
                </a:rPr>
                <a:t>https://it-kariera.mon.bg/e-learning</a:t>
              </a:r>
            </a:p>
          </p:txBody>
        </p:sp>
      </p:grpSp>
    </p:spTree>
    <p:extLst>
      <p:ext uri="{BB962C8B-B14F-4D97-AF65-F5344CB8AC3E}">
        <p14:creationId xmlns:p14="http://schemas.microsoft.com/office/powerpoint/2010/main" val="358107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функции</a:t>
            </a:r>
            <a:endParaRPr lang="en-US" sz="4000" b="0" strike="noStrike" spc="-1">
              <a:latin typeface="Arial"/>
            </a:endParaRPr>
          </a:p>
        </p:txBody>
      </p:sp>
      <p:sp>
        <p:nvSpPr>
          <p:cNvPr id="228"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9" name="TextShape 3"/>
          <p:cNvSpPr txBox="1"/>
          <p:nvPr/>
        </p:nvSpPr>
        <p:spPr>
          <a:xfrm>
            <a:off x="365760" y="1066680"/>
            <a:ext cx="11704320" cy="5608440"/>
          </a:xfrm>
          <a:prstGeom prst="rect">
            <a:avLst/>
          </a:prstGeom>
          <a:noFill/>
          <a:ln>
            <a:noFill/>
          </a:ln>
        </p:spPr>
        <p:txBody>
          <a:bodyPr>
            <a:normAutofit/>
          </a:bodyPr>
          <a:lstStyle/>
          <a:p>
            <a:pPr marL="365040" indent="-255600">
              <a:spcBef>
                <a:spcPts val="400"/>
              </a:spcBef>
              <a:buClr>
                <a:srgbClr val="2DA2BF"/>
              </a:buClr>
              <a:buSzPct val="68000"/>
              <a:buFont typeface="Wingdings" charset="2"/>
              <a:buChar char=""/>
            </a:pPr>
            <a:r>
              <a:rPr lang="en-US" sz="2000" b="0" strike="noStrike" spc="-1" dirty="0" err="1">
                <a:latin typeface="Arial"/>
              </a:rPr>
              <a:t>Ардуино</a:t>
            </a:r>
            <a:r>
              <a:rPr lang="en-US" sz="2000" b="0" strike="noStrike" spc="-1" dirty="0">
                <a:latin typeface="Arial"/>
              </a:rPr>
              <a:t> </a:t>
            </a:r>
            <a:r>
              <a:rPr lang="en-US" sz="2000" b="0" strike="noStrike" spc="-1" dirty="0" err="1">
                <a:latin typeface="Arial"/>
              </a:rPr>
              <a:t>разполага</a:t>
            </a:r>
            <a:r>
              <a:rPr lang="en-US" sz="2000" b="0" strike="noStrike" spc="-1" dirty="0">
                <a:latin typeface="Arial"/>
              </a:rPr>
              <a:t> с </a:t>
            </a:r>
            <a:r>
              <a:rPr lang="en-US" sz="2000" b="0" strike="noStrike" spc="-1" dirty="0" err="1">
                <a:latin typeface="Arial"/>
              </a:rPr>
              <a:t>две</a:t>
            </a:r>
            <a:r>
              <a:rPr lang="en-US" sz="2000" b="0" strike="noStrike" spc="-1" dirty="0">
                <a:latin typeface="Arial"/>
              </a:rPr>
              <a:t> </a:t>
            </a:r>
            <a:r>
              <a:rPr lang="en-US" sz="2000" b="0" strike="noStrike" spc="-1" dirty="0" err="1">
                <a:latin typeface="Arial"/>
              </a:rPr>
              <a:t>резервирани</a:t>
            </a:r>
            <a:r>
              <a:rPr lang="en-US" sz="2000" b="0" strike="noStrike" spc="-1" dirty="0">
                <a:latin typeface="Arial"/>
              </a:rPr>
              <a:t> </a:t>
            </a:r>
            <a:r>
              <a:rPr lang="en-US" sz="2000" b="0" strike="noStrike" spc="-1" dirty="0" err="1">
                <a:latin typeface="Arial"/>
              </a:rPr>
              <a:t>функции</a:t>
            </a:r>
            <a:r>
              <a:rPr lang="en-US" sz="2000" b="0" strike="noStrike" spc="-1" dirty="0">
                <a:latin typeface="Arial"/>
              </a:rPr>
              <a:t>: </a:t>
            </a: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void setup()	</a:t>
            </a:r>
            <a:r>
              <a:rPr lang="en-US" sz="2000" b="0" strike="noStrike" spc="-1" dirty="0">
                <a:solidFill>
                  <a:srgbClr val="FF0000"/>
                </a:solidFill>
                <a:latin typeface="Arial"/>
              </a:rPr>
              <a:t>	- </a:t>
            </a:r>
            <a:r>
              <a:rPr lang="en-US" sz="2000" b="0" strike="noStrike" spc="-1" dirty="0" err="1">
                <a:solidFill>
                  <a:srgbClr val="FFFFFF"/>
                </a:solidFill>
                <a:latin typeface="Arial"/>
              </a:rPr>
              <a:t>изпълнява</a:t>
            </a:r>
            <a:r>
              <a:rPr lang="en-US" sz="2000" b="0" strike="noStrike" spc="-1" dirty="0">
                <a:solidFill>
                  <a:srgbClr val="FFFFFF"/>
                </a:solidFill>
                <a:latin typeface="Arial"/>
              </a:rPr>
              <a:t> </a:t>
            </a:r>
            <a:r>
              <a:rPr lang="en-US" sz="2000" b="0" strike="noStrike" spc="-1" dirty="0" err="1">
                <a:solidFill>
                  <a:srgbClr val="FFFFFF"/>
                </a:solidFill>
                <a:latin typeface="Arial"/>
              </a:rPr>
              <a:t>се</a:t>
            </a:r>
            <a:r>
              <a:rPr lang="en-US" sz="2000" b="0" strike="noStrike" spc="-1" dirty="0">
                <a:solidFill>
                  <a:srgbClr val="FFFFFF"/>
                </a:solidFill>
                <a:latin typeface="Arial"/>
              </a:rPr>
              <a:t> </a:t>
            </a:r>
            <a:r>
              <a:rPr lang="en-US" sz="2000" b="0" strike="noStrike" spc="-1" dirty="0" err="1">
                <a:solidFill>
                  <a:srgbClr val="FFFFFF"/>
                </a:solidFill>
                <a:latin typeface="Arial"/>
              </a:rPr>
              <a:t>веднъж</a:t>
            </a:r>
            <a:r>
              <a:rPr lang="en-US" sz="2000" b="0" strike="noStrike" spc="-1" dirty="0">
                <a:solidFill>
                  <a:srgbClr val="FFFFFF"/>
                </a:solidFill>
                <a:latin typeface="Arial"/>
              </a:rPr>
              <a:t>. </a:t>
            </a:r>
            <a:r>
              <a:rPr lang="en-US" sz="2000" b="0" strike="noStrike" spc="-1" dirty="0" err="1">
                <a:solidFill>
                  <a:srgbClr val="FFFFFF"/>
                </a:solidFill>
                <a:latin typeface="Arial"/>
              </a:rPr>
              <a:t>Използва</a:t>
            </a:r>
            <a:r>
              <a:rPr lang="en-US" sz="2000" b="0" strike="noStrike" spc="-1" dirty="0">
                <a:solidFill>
                  <a:srgbClr val="FFFFFF"/>
                </a:solidFill>
                <a:latin typeface="Arial"/>
              </a:rPr>
              <a:t> </a:t>
            </a:r>
            <a:r>
              <a:rPr lang="en-US" sz="2000" b="0" strike="noStrike" spc="-1" dirty="0" err="1">
                <a:solidFill>
                  <a:srgbClr val="FFFFFF"/>
                </a:solidFill>
                <a:latin typeface="Arial"/>
              </a:rPr>
              <a:t>се</a:t>
            </a:r>
            <a:r>
              <a:rPr lang="en-US" sz="2000" b="0" strike="noStrike" spc="-1" dirty="0">
                <a:solidFill>
                  <a:srgbClr val="FFFFFF"/>
                </a:solidFill>
                <a:latin typeface="Arial"/>
              </a:rPr>
              <a:t> </a:t>
            </a:r>
            <a:r>
              <a:rPr lang="en-US" sz="2000" b="0" strike="noStrike" spc="-1" dirty="0" err="1">
                <a:solidFill>
                  <a:srgbClr val="FFFFFF"/>
                </a:solidFill>
                <a:latin typeface="Arial"/>
              </a:rPr>
              <a:t>за</a:t>
            </a:r>
            <a:r>
              <a:rPr lang="en-US" sz="2000" b="0" strike="noStrike" spc="-1" dirty="0">
                <a:solidFill>
                  <a:srgbClr val="FFFFFF"/>
                </a:solidFill>
                <a:latin typeface="Arial"/>
              </a:rPr>
              <a:t> </a:t>
            </a:r>
            <a:r>
              <a:rPr lang="en-US" sz="2000" b="0" strike="noStrike" spc="-1" dirty="0" err="1">
                <a:solidFill>
                  <a:srgbClr val="FFFFFF"/>
                </a:solidFill>
                <a:latin typeface="Arial"/>
              </a:rPr>
              <a:t>инициализация</a:t>
            </a:r>
            <a:r>
              <a:rPr lang="en-US" sz="2000" b="0" strike="noStrike" spc="-1" dirty="0">
                <a:solidFill>
                  <a:srgbClr val="FFFFFF"/>
                </a:solidFill>
                <a:latin typeface="Arial"/>
              </a:rPr>
              <a:t> </a:t>
            </a:r>
            <a:r>
              <a:rPr lang="en-US" sz="2000" b="0" strike="noStrike" spc="-1" dirty="0" err="1">
                <a:solidFill>
                  <a:srgbClr val="FFFFFF"/>
                </a:solidFill>
                <a:latin typeface="Arial"/>
              </a:rPr>
              <a:t>на</a:t>
            </a:r>
            <a:r>
              <a:rPr lang="en-US" sz="2000" b="0" strike="noStrike" spc="-1" dirty="0">
                <a:solidFill>
                  <a:srgbClr val="FFFFFF"/>
                </a:solidFill>
                <a:latin typeface="Arial"/>
              </a:rPr>
              <a:t> </a:t>
            </a:r>
            <a:r>
              <a:rPr lang="en-US" sz="2000" b="0" strike="noStrike" spc="-1" dirty="0" err="1">
                <a:solidFill>
                  <a:srgbClr val="FFFFFF"/>
                </a:solidFill>
                <a:latin typeface="Arial"/>
              </a:rPr>
              <a:t>контролера</a:t>
            </a:r>
            <a:r>
              <a:rPr lang="en-US" sz="2000" b="0" strike="noStrike" spc="-1" dirty="0">
                <a:solidFill>
                  <a:srgbClr val="FFFFFF"/>
                </a:solidFill>
                <a:latin typeface="Arial"/>
              </a:rPr>
              <a:t>;</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void loop()	</a:t>
            </a:r>
            <a:r>
              <a:rPr lang="en-US" sz="2000" b="0" strike="noStrike" spc="-1" dirty="0">
                <a:solidFill>
                  <a:srgbClr val="DA1F28"/>
                </a:solidFill>
                <a:latin typeface="Arial"/>
              </a:rPr>
              <a:t>	- </a:t>
            </a:r>
            <a:r>
              <a:rPr lang="en-US" sz="2000" b="0" strike="noStrike" spc="-1" dirty="0" err="1">
                <a:solidFill>
                  <a:srgbClr val="FFFFFF"/>
                </a:solidFill>
                <a:latin typeface="Arial"/>
              </a:rPr>
              <a:t>безкраен</a:t>
            </a:r>
            <a:r>
              <a:rPr lang="en-US" sz="2000" b="0" strike="noStrike" spc="-1" dirty="0">
                <a:solidFill>
                  <a:srgbClr val="FFFFFF"/>
                </a:solidFill>
                <a:latin typeface="Arial"/>
              </a:rPr>
              <a:t> </a:t>
            </a:r>
            <a:r>
              <a:rPr lang="en-US" sz="2000" b="0" strike="noStrike" spc="-1" dirty="0" err="1">
                <a:solidFill>
                  <a:srgbClr val="FFFFFF"/>
                </a:solidFill>
                <a:latin typeface="Arial"/>
              </a:rPr>
              <a:t>цикъл</a:t>
            </a:r>
            <a:r>
              <a:rPr lang="en-US" sz="2000" b="0" strike="noStrike" spc="-1" dirty="0">
                <a:solidFill>
                  <a:srgbClr val="FFFFFF"/>
                </a:solidFill>
                <a:latin typeface="Arial"/>
              </a:rPr>
              <a:t>. </a:t>
            </a:r>
            <a:r>
              <a:rPr lang="en-US" sz="2000" b="0" strike="noStrike" spc="-1" dirty="0" err="1">
                <a:solidFill>
                  <a:srgbClr val="FFFFFF"/>
                </a:solidFill>
                <a:latin typeface="Arial"/>
              </a:rPr>
              <a:t>Същинска</a:t>
            </a:r>
            <a:r>
              <a:rPr lang="en-US" sz="2000" b="0" strike="noStrike" spc="-1" dirty="0">
                <a:solidFill>
                  <a:srgbClr val="FFFFFF"/>
                </a:solidFill>
                <a:latin typeface="Arial"/>
              </a:rPr>
              <a:t> </a:t>
            </a:r>
            <a:r>
              <a:rPr lang="en-US" sz="2000" b="0" strike="noStrike" spc="-1" dirty="0" err="1">
                <a:solidFill>
                  <a:srgbClr val="FFFFFF"/>
                </a:solidFill>
                <a:latin typeface="Arial"/>
              </a:rPr>
              <a:t>функционалност</a:t>
            </a:r>
            <a:r>
              <a:rPr lang="en-US" sz="2000" b="0" strike="noStrike" spc="-1" dirty="0">
                <a:solidFill>
                  <a:srgbClr val="FFFFFF"/>
                </a:solidFill>
                <a:latin typeface="Arial"/>
              </a:rPr>
              <a:t>.</a:t>
            </a:r>
            <a:endParaRPr lang="en-US" sz="2000" b="0" strike="noStrike" spc="-1" dirty="0">
              <a:latin typeface="Arial"/>
            </a:endParaRPr>
          </a:p>
          <a:p>
            <a:pPr marL="365040" indent="-255600">
              <a:spcBef>
                <a:spcPts val="400"/>
              </a:spcBef>
              <a:buClr>
                <a:srgbClr val="2DA2BF"/>
              </a:buClr>
              <a:buSzPct val="68000"/>
              <a:buFont typeface="Wingdings" charset="2"/>
              <a:buChar char=""/>
            </a:pPr>
            <a:r>
              <a:rPr lang="en-US" sz="2000" b="0" strike="noStrike" spc="-1" dirty="0" err="1">
                <a:latin typeface="Arial"/>
              </a:rPr>
              <a:t>Три</a:t>
            </a:r>
            <a:r>
              <a:rPr lang="en-US" sz="2000" b="0" strike="noStrike" spc="-1" dirty="0">
                <a:latin typeface="Arial"/>
              </a:rPr>
              <a:t> </a:t>
            </a:r>
            <a:r>
              <a:rPr lang="en-US" sz="2000" b="0" strike="noStrike" spc="-1" dirty="0" err="1">
                <a:latin typeface="Arial"/>
              </a:rPr>
              <a:t>типа</a:t>
            </a:r>
            <a:r>
              <a:rPr lang="en-US" sz="2000" b="0" strike="noStrike" spc="-1" dirty="0">
                <a:latin typeface="Arial"/>
              </a:rPr>
              <a:t> </a:t>
            </a:r>
            <a:r>
              <a:rPr lang="en-US" sz="2000" b="0" strike="noStrike" spc="-1" dirty="0" err="1">
                <a:latin typeface="Arial"/>
              </a:rPr>
              <a:t>променливи</a:t>
            </a:r>
            <a:r>
              <a:rPr lang="en-US" sz="2000" b="0" strike="noStrike" spc="-1" dirty="0">
                <a:latin typeface="Arial"/>
              </a:rPr>
              <a:t>:</a:t>
            </a: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char</a:t>
            </a:r>
            <a:r>
              <a:rPr lang="en-US" sz="2000" b="0" strike="noStrike" spc="-1" dirty="0">
                <a:solidFill>
                  <a:srgbClr val="DA1F28"/>
                </a:solidFill>
                <a:latin typeface="Arial"/>
              </a:rPr>
              <a:t>				</a:t>
            </a:r>
            <a:r>
              <a:rPr lang="en-US" sz="2000" b="0" strike="noStrike" spc="-1" dirty="0">
                <a:solidFill>
                  <a:srgbClr val="FFFFFF"/>
                </a:solidFill>
                <a:latin typeface="Arial"/>
              </a:rPr>
              <a:t>-	  8 bit</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int</a:t>
            </a:r>
            <a:r>
              <a:rPr lang="en-US" sz="2000" b="0" strike="noStrike" spc="-1" dirty="0">
                <a:solidFill>
                  <a:srgbClr val="FF0000"/>
                </a:solidFill>
                <a:latin typeface="Arial"/>
              </a:rPr>
              <a:t>				</a:t>
            </a:r>
            <a:r>
              <a:rPr lang="en-US" sz="2000" b="0" strike="noStrike" spc="-1" dirty="0">
                <a:solidFill>
                  <a:srgbClr val="FFFFFF"/>
                </a:solidFill>
                <a:latin typeface="Arial"/>
              </a:rPr>
              <a:t>-	16 bit</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long</a:t>
            </a:r>
            <a:r>
              <a:rPr lang="en-US" sz="2000" b="0" strike="noStrike" spc="-1" dirty="0">
                <a:solidFill>
                  <a:srgbClr val="FF0000"/>
                </a:solidFill>
                <a:latin typeface="Arial"/>
              </a:rPr>
              <a:t>				</a:t>
            </a:r>
            <a:r>
              <a:rPr lang="en-US" sz="2000" b="0" strike="noStrike" spc="-1" dirty="0">
                <a:solidFill>
                  <a:srgbClr val="FFFFFF"/>
                </a:solidFill>
                <a:latin typeface="Arial"/>
              </a:rPr>
              <a:t>-	32 bit</a:t>
            </a:r>
            <a:endParaRPr lang="en-US" sz="2000" b="0" strike="noStrike" spc="-1" dirty="0">
              <a:latin typeface="Arial"/>
            </a:endParaRPr>
          </a:p>
          <a:p>
            <a:pPr marL="365040" indent="-255600">
              <a:spcBef>
                <a:spcPts val="400"/>
              </a:spcBef>
              <a:buClr>
                <a:srgbClr val="2DA2BF"/>
              </a:buClr>
              <a:buSzPct val="68000"/>
              <a:buFont typeface="Wingdings" charset="2"/>
              <a:buChar char=""/>
            </a:pPr>
            <a:r>
              <a:rPr lang="en-US" sz="2000" b="0" strike="noStrike" spc="-1" dirty="0" err="1">
                <a:latin typeface="Arial"/>
              </a:rPr>
              <a:t>Константи</a:t>
            </a:r>
            <a:r>
              <a:rPr lang="en-US" sz="2000" b="0" strike="noStrike" spc="-1" dirty="0">
                <a:latin typeface="Arial"/>
              </a:rPr>
              <a:t>:</a:t>
            </a: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HIGH</a:t>
            </a:r>
            <a:r>
              <a:rPr lang="en-US" sz="2000" b="0" strike="noStrike" spc="-1" dirty="0">
                <a:solidFill>
                  <a:srgbClr val="DA1F28"/>
                </a:solidFill>
                <a:latin typeface="Arial"/>
              </a:rPr>
              <a:t>			</a:t>
            </a:r>
            <a:r>
              <a:rPr lang="en-US" sz="2000" b="0" strike="noStrike" spc="-1" dirty="0">
                <a:solidFill>
                  <a:srgbClr val="FFFFFF"/>
                </a:solidFill>
                <a:latin typeface="Arial"/>
              </a:rPr>
              <a:t>-			5 V</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ea typeface="Noto Sans CJK SC Regular"/>
              </a:rPr>
              <a:t>-	LOW</a:t>
            </a:r>
            <a:r>
              <a:rPr lang="en-US" sz="2000" b="0" strike="noStrike" spc="-1" dirty="0">
                <a:solidFill>
                  <a:srgbClr val="DA1F28"/>
                </a:solidFill>
                <a:latin typeface="Arial"/>
              </a:rPr>
              <a:t>			</a:t>
            </a:r>
            <a:r>
              <a:rPr lang="en-US" sz="2000" b="0" strike="noStrike" spc="-1" dirty="0">
                <a:solidFill>
                  <a:srgbClr val="FFFFFF"/>
                </a:solidFill>
                <a:latin typeface="Arial"/>
              </a:rPr>
              <a:t>-			0 V</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rPr>
              <a:t>-	INPUT</a:t>
            </a:r>
            <a:r>
              <a:rPr lang="en-US" sz="2000" b="0" strike="noStrike" spc="-1" dirty="0">
                <a:solidFill>
                  <a:srgbClr val="DA1F28"/>
                </a:solidFill>
                <a:latin typeface="Arial"/>
              </a:rPr>
              <a:t>	</a:t>
            </a:r>
            <a:r>
              <a:rPr lang="en-US" sz="2000" b="0" strike="noStrike" spc="-1" dirty="0">
                <a:latin typeface="Arial"/>
              </a:rPr>
              <a:t>		-			</a:t>
            </a:r>
            <a:r>
              <a:rPr lang="en-US" sz="2000" b="0" strike="noStrike" spc="-1" dirty="0" err="1">
                <a:latin typeface="Arial"/>
              </a:rPr>
              <a:t>Дефиниране</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пин</a:t>
            </a:r>
            <a:r>
              <a:rPr lang="en-US" sz="2000" b="0" strike="noStrike" spc="-1" dirty="0">
                <a:latin typeface="Arial"/>
              </a:rPr>
              <a:t>, </a:t>
            </a:r>
            <a:r>
              <a:rPr lang="en-US" sz="2000" b="0" strike="noStrike" spc="-1" dirty="0" err="1">
                <a:latin typeface="Arial"/>
              </a:rPr>
              <a:t>като</a:t>
            </a:r>
            <a:r>
              <a:rPr lang="en-US" sz="2000" b="0" strike="noStrike" spc="-1" dirty="0">
                <a:latin typeface="Arial"/>
              </a:rPr>
              <a:t> </a:t>
            </a:r>
            <a:r>
              <a:rPr lang="en-US" sz="2000" b="0" strike="noStrike" spc="-1" dirty="0" err="1">
                <a:latin typeface="Arial"/>
              </a:rPr>
              <a:t>вход</a:t>
            </a:r>
            <a:endParaRPr lang="en-US" sz="2000" b="0" strike="noStrike" spc="-1" dirty="0">
              <a:latin typeface="Arial"/>
            </a:endParaRPr>
          </a:p>
          <a:p>
            <a:pPr marL="858600" lvl="2" indent="-228600">
              <a:spcBef>
                <a:spcPts val="850"/>
              </a:spcBef>
              <a:buClr>
                <a:srgbClr val="DA1F28"/>
              </a:buClr>
              <a:buFont typeface="Wingdings 2" charset="2"/>
              <a:buChar char=""/>
            </a:pPr>
            <a:r>
              <a:rPr lang="en-US" sz="2000" b="0" strike="noStrike" spc="-1" dirty="0">
                <a:solidFill>
                  <a:schemeClr val="tx2">
                    <a:lumMod val="75000"/>
                  </a:schemeClr>
                </a:solidFill>
                <a:latin typeface="Arial"/>
                <a:ea typeface="Noto Sans CJK SC Regular"/>
              </a:rPr>
              <a:t>-	OUTPUT</a:t>
            </a:r>
            <a:r>
              <a:rPr lang="en-US" sz="2000" b="0" strike="noStrike" spc="-1" dirty="0">
                <a:latin typeface="Arial"/>
                <a:ea typeface="Noto Sans CJK SC Regular"/>
              </a:rPr>
              <a:t>		-			</a:t>
            </a:r>
            <a:r>
              <a:rPr lang="en-US" sz="2000" b="0" strike="noStrike" spc="-1" dirty="0" err="1">
                <a:latin typeface="Arial"/>
              </a:rPr>
              <a:t>Дефиниране</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пин</a:t>
            </a:r>
            <a:r>
              <a:rPr lang="en-US" sz="2000" b="0" strike="noStrike" spc="-1" dirty="0">
                <a:latin typeface="Arial"/>
              </a:rPr>
              <a:t>, </a:t>
            </a:r>
            <a:r>
              <a:rPr lang="en-US" sz="2000" b="0" strike="noStrike" spc="-1" dirty="0" err="1">
                <a:latin typeface="Arial"/>
              </a:rPr>
              <a:t>като</a:t>
            </a:r>
            <a:r>
              <a:rPr lang="en-US" sz="2000" b="0" strike="noStrike" spc="-1" dirty="0">
                <a:latin typeface="Arial"/>
              </a:rPr>
              <a:t> </a:t>
            </a:r>
            <a:r>
              <a:rPr lang="en-US" sz="2000" b="0" strike="noStrike" spc="-1" dirty="0" err="1">
                <a:latin typeface="Arial"/>
              </a:rPr>
              <a:t>изход</a:t>
            </a:r>
            <a:endParaRPr lang="en-US" sz="2000" b="0" strike="noStrike" spc="-1" dirty="0">
              <a:latin typeface="Arial"/>
            </a:endParaRPr>
          </a:p>
          <a:p>
            <a:pPr marL="365040" indent="-255600">
              <a:spcBef>
                <a:spcPts val="400"/>
              </a:spcBef>
              <a:buClr>
                <a:srgbClr val="2DA2BF"/>
              </a:buClr>
              <a:buSzPct val="68000"/>
              <a:buFont typeface="Wingdings" charset="2"/>
              <a:buChar char=""/>
            </a:pPr>
            <a:endParaRPr lang="en-US" sz="2000" b="0" strike="noStrike" spc="-1" dirty="0">
              <a:latin typeface="Arial"/>
            </a:endParaRPr>
          </a:p>
        </p:txBody>
      </p:sp>
      <p:sp>
        <p:nvSpPr>
          <p:cNvPr id="5" name="Slide Number Placeholder">
            <a:extLst>
              <a:ext uri="{FF2B5EF4-FFF2-40B4-BE49-F238E27FC236}">
                <a16:creationId xmlns:a16="http://schemas.microsoft.com/office/drawing/2014/main" id="{F90CCC41-8A16-4E68-B7D9-3827D3EE7042}"/>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401589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Функции за настройка на контролера</a:t>
            </a:r>
            <a:endParaRPr lang="en-US" sz="4000" b="0" strike="noStrike" spc="-1">
              <a:latin typeface="Arial"/>
            </a:endParaRPr>
          </a:p>
        </p:txBody>
      </p:sp>
      <p:sp>
        <p:nvSpPr>
          <p:cNvPr id="231"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32" name="TextShape 3"/>
          <p:cNvSpPr txBox="1"/>
          <p:nvPr/>
        </p:nvSpPr>
        <p:spPr>
          <a:xfrm>
            <a:off x="457200" y="1066680"/>
            <a:ext cx="11704320" cy="5608440"/>
          </a:xfrm>
          <a:prstGeom prst="rect">
            <a:avLst/>
          </a:prstGeom>
          <a:noFill/>
          <a:ln>
            <a:noFill/>
          </a:ln>
        </p:spPr>
        <p:txBody>
          <a:bodyPr>
            <a:normAutofit fontScale="92500" lnSpcReduction="10000"/>
          </a:bodyPr>
          <a:lstStyle/>
          <a:p>
            <a:pPr marL="365040" indent="-255600">
              <a:spcBef>
                <a:spcPts val="400"/>
              </a:spcBef>
              <a:buClr>
                <a:srgbClr val="2DA2BF"/>
              </a:buClr>
              <a:buSzPct val="68000"/>
              <a:buFont typeface="Wingdings" charset="2"/>
              <a:buChar char=""/>
            </a:pPr>
            <a:r>
              <a:rPr lang="en-US" b="0" strike="noStrike" spc="-1" dirty="0" err="1">
                <a:latin typeface="Arial"/>
              </a:rPr>
              <a:t>Посока</a:t>
            </a:r>
            <a:r>
              <a:rPr lang="en-US" b="0" strike="noStrike" spc="-1" dirty="0">
                <a:latin typeface="Arial"/>
              </a:rPr>
              <a:t> </a:t>
            </a:r>
            <a:r>
              <a:rPr lang="en-US" b="0" strike="noStrike" spc="-1" dirty="0" err="1">
                <a:latin typeface="Arial"/>
              </a:rPr>
              <a:t>на</a:t>
            </a:r>
            <a:r>
              <a:rPr lang="en-US" b="0" strike="noStrike" spc="-1" dirty="0">
                <a:latin typeface="Arial"/>
              </a:rPr>
              <a:t> </a:t>
            </a:r>
            <a:r>
              <a:rPr lang="en-US" b="0" strike="noStrike" spc="-1" dirty="0" err="1">
                <a:latin typeface="Arial"/>
              </a:rPr>
              <a:t>пин</a:t>
            </a:r>
            <a:r>
              <a:rPr lang="en-US" b="0" strike="noStrike" spc="-1" dirty="0">
                <a:latin typeface="Arial"/>
              </a:rPr>
              <a:t> – </a:t>
            </a:r>
            <a:r>
              <a:rPr lang="en-US" b="0" strike="noStrike" spc="-1" dirty="0" err="1">
                <a:latin typeface="Arial"/>
              </a:rPr>
              <a:t>вход</a:t>
            </a:r>
            <a:r>
              <a:rPr lang="en-US" b="0" strike="noStrike" spc="-1" dirty="0">
                <a:latin typeface="Arial"/>
              </a:rPr>
              <a:t> </a:t>
            </a:r>
            <a:r>
              <a:rPr lang="en-US" b="0" strike="noStrike" spc="-1" dirty="0" err="1">
                <a:latin typeface="Arial"/>
              </a:rPr>
              <a:t>или</a:t>
            </a:r>
            <a:r>
              <a:rPr lang="en-US" b="0" strike="noStrike" spc="-1" dirty="0">
                <a:latin typeface="Arial"/>
              </a:rPr>
              <a:t> </a:t>
            </a:r>
            <a:r>
              <a:rPr lang="en-US" b="0" strike="noStrike" spc="-1" dirty="0" err="1">
                <a:latin typeface="Arial"/>
              </a:rPr>
              <a:t>изход</a:t>
            </a:r>
            <a:endParaRPr lang="en-US" b="0" strike="noStrike" spc="-1" dirty="0">
              <a:latin typeface="Arial"/>
            </a:endParaRPr>
          </a:p>
          <a:p>
            <a:pPr marL="858600" lvl="2" indent="-228600">
              <a:spcBef>
                <a:spcPts val="850"/>
              </a:spcBef>
              <a:buClr>
                <a:srgbClr val="DA1F28"/>
              </a:buClr>
              <a:buFont typeface="Wingdings 2" charset="2"/>
              <a:buChar char=""/>
            </a:pPr>
            <a:endParaRPr lang="en-US" b="0" strike="noStrike" spc="-1" dirty="0">
              <a:latin typeface="Arial"/>
            </a:endParaRPr>
          </a:p>
          <a:p>
            <a:pPr marL="858600" lvl="2" indent="-228600">
              <a:spcBef>
                <a:spcPts val="850"/>
              </a:spcBef>
              <a:buClr>
                <a:srgbClr val="DA1F28"/>
              </a:buClr>
              <a:buFont typeface="Wingdings 2" charset="2"/>
              <a:buChar char=""/>
            </a:pPr>
            <a:r>
              <a:rPr lang="en-US" b="0" strike="noStrike" spc="-1" dirty="0">
                <a:solidFill>
                  <a:srgbClr val="FFFFFF"/>
                </a:solidFill>
                <a:latin typeface="Arial"/>
              </a:rPr>
              <a:t>void </a:t>
            </a:r>
            <a:r>
              <a:rPr lang="en-US" b="0" strike="noStrike" spc="-1" dirty="0" err="1">
                <a:solidFill>
                  <a:srgbClr val="FFFFFF"/>
                </a:solidFill>
                <a:latin typeface="Arial"/>
              </a:rPr>
              <a:t>pinMode</a:t>
            </a:r>
            <a:r>
              <a:rPr lang="en-US" b="0" strike="noStrike" spc="-1" dirty="0">
                <a:solidFill>
                  <a:srgbClr val="FFFFFF"/>
                </a:solidFill>
                <a:latin typeface="Arial"/>
              </a:rPr>
              <a:t>(pin, direction);</a:t>
            </a:r>
            <a:r>
              <a:rPr lang="en-US" b="0" strike="noStrike" spc="-1" dirty="0">
                <a:solidFill>
                  <a:srgbClr val="FF0000"/>
                </a:solidFill>
                <a:latin typeface="Arial"/>
              </a:rPr>
              <a:t>	</a:t>
            </a:r>
            <a:endParaRPr lang="en-US" b="0" strike="noStrike" spc="-1" dirty="0">
              <a:latin typeface="Arial"/>
            </a:endParaRPr>
          </a:p>
          <a:p>
            <a:pPr marL="858600" lvl="2" indent="-228600">
              <a:spcBef>
                <a:spcPts val="850"/>
              </a:spcBef>
              <a:buClr>
                <a:srgbClr val="DA1F28"/>
              </a:buClr>
              <a:buFont typeface="Wingdings 2" charset="2"/>
              <a:buChar char=""/>
            </a:pPr>
            <a:endParaRPr lang="en-US" b="0" strike="noStrike" spc="-1" dirty="0">
              <a:latin typeface="Arial"/>
            </a:endParaRPr>
          </a:p>
          <a:p>
            <a:pPr marL="858600" lvl="2" indent="-228600">
              <a:spcBef>
                <a:spcPts val="850"/>
              </a:spcBef>
              <a:buClr>
                <a:srgbClr val="DA1F28"/>
              </a:buClr>
              <a:buFont typeface="Wingdings 2" charset="2"/>
              <a:buChar char=""/>
            </a:pPr>
            <a:r>
              <a:rPr lang="en-US" b="0" strike="noStrike" spc="-1" dirty="0">
                <a:solidFill>
                  <a:srgbClr val="FFFFFF"/>
                </a:solidFill>
                <a:latin typeface="Arial"/>
              </a:rPr>
              <a:t>-	pin			-	</a:t>
            </a:r>
            <a:r>
              <a:rPr lang="en-US" b="0" strike="noStrike" spc="-1" dirty="0" err="1">
                <a:solidFill>
                  <a:srgbClr val="FFFFFF"/>
                </a:solidFill>
                <a:latin typeface="Arial"/>
              </a:rPr>
              <a:t>номер</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a:t>
            </a:r>
            <a:r>
              <a:rPr lang="en-US" b="0" strike="noStrike" spc="-1" dirty="0" err="1">
                <a:solidFill>
                  <a:srgbClr val="FFFFFF"/>
                </a:solidFill>
                <a:latin typeface="Arial"/>
              </a:rPr>
              <a:t>пин</a:t>
            </a:r>
            <a:r>
              <a:rPr lang="en-US" b="0" strike="noStrike" spc="-1" dirty="0">
                <a:solidFill>
                  <a:srgbClr val="FFFFFF"/>
                </a:solidFill>
                <a:latin typeface="Arial"/>
              </a:rPr>
              <a:t> – 0 – 13, А0 - А5	:	int</a:t>
            </a:r>
            <a:endParaRPr lang="en-US" b="0" strike="noStrike" spc="-1" dirty="0">
              <a:latin typeface="Arial"/>
            </a:endParaRPr>
          </a:p>
          <a:p>
            <a:pPr marL="858600" lvl="2" indent="-228600">
              <a:spcBef>
                <a:spcPts val="850"/>
              </a:spcBef>
              <a:buClr>
                <a:srgbClr val="DA1F28"/>
              </a:buClr>
              <a:buFont typeface="Wingdings 2" charset="2"/>
              <a:buChar char=""/>
            </a:pPr>
            <a:r>
              <a:rPr lang="en-US" b="0" strike="noStrike" spc="-1" dirty="0">
                <a:solidFill>
                  <a:srgbClr val="FFFFFF"/>
                </a:solidFill>
                <a:latin typeface="Arial"/>
              </a:rPr>
              <a:t>-	direction		-	</a:t>
            </a:r>
            <a:r>
              <a:rPr lang="en-US" b="0" strike="noStrike" spc="-1" dirty="0" err="1">
                <a:solidFill>
                  <a:srgbClr val="FFFFFF"/>
                </a:solidFill>
                <a:latin typeface="Arial"/>
              </a:rPr>
              <a:t>посока</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a:t>
            </a:r>
            <a:r>
              <a:rPr lang="en-US" b="0" strike="noStrike" spc="-1" dirty="0" err="1">
                <a:solidFill>
                  <a:srgbClr val="FFFFFF"/>
                </a:solidFill>
                <a:latin typeface="Arial"/>
              </a:rPr>
              <a:t>пин</a:t>
            </a:r>
            <a:r>
              <a:rPr lang="en-US" b="0" strike="noStrike" spc="-1" dirty="0">
                <a:solidFill>
                  <a:srgbClr val="FFFFFF"/>
                </a:solidFill>
                <a:latin typeface="Arial"/>
              </a:rPr>
              <a:t> – </a:t>
            </a:r>
            <a:r>
              <a:rPr lang="en-US" b="0" strike="noStrike" spc="-1" dirty="0" err="1">
                <a:solidFill>
                  <a:srgbClr val="FFFFFF"/>
                </a:solidFill>
                <a:latin typeface="Arial"/>
              </a:rPr>
              <a:t>вход</a:t>
            </a:r>
            <a:r>
              <a:rPr lang="en-US" b="0" strike="noStrike" spc="-1" dirty="0">
                <a:solidFill>
                  <a:srgbClr val="FFFFFF"/>
                </a:solidFill>
                <a:latin typeface="Arial"/>
              </a:rPr>
              <a:t> </a:t>
            </a:r>
            <a:r>
              <a:rPr lang="en-US" b="0" strike="noStrike" spc="-1" dirty="0" err="1">
                <a:solidFill>
                  <a:srgbClr val="FFFFFF"/>
                </a:solidFill>
                <a:latin typeface="Arial"/>
              </a:rPr>
              <a:t>или</a:t>
            </a:r>
            <a:r>
              <a:rPr lang="en-US" b="0" strike="noStrike" spc="-1" dirty="0">
                <a:solidFill>
                  <a:srgbClr val="FFFFFF"/>
                </a:solidFill>
                <a:latin typeface="Arial"/>
              </a:rPr>
              <a:t> </a:t>
            </a:r>
            <a:r>
              <a:rPr lang="en-US" b="0" strike="noStrike" spc="-1" dirty="0" err="1">
                <a:solidFill>
                  <a:srgbClr val="FFFFFF"/>
                </a:solidFill>
                <a:latin typeface="Arial"/>
              </a:rPr>
              <a:t>изход</a:t>
            </a:r>
            <a:r>
              <a:rPr lang="en-US" b="0" strike="noStrike" spc="-1" dirty="0">
                <a:solidFill>
                  <a:srgbClr val="FFFFFF"/>
                </a:solidFill>
                <a:latin typeface="Arial"/>
              </a:rPr>
              <a:t>:   INPUT   /   OUTPUT</a:t>
            </a:r>
            <a:endParaRPr lang="en-US" b="0" strike="noStrike" spc="-1" dirty="0">
              <a:latin typeface="Arial"/>
            </a:endParaRPr>
          </a:p>
          <a:p>
            <a:pPr marL="858600" lvl="2" indent="-228600">
              <a:spcBef>
                <a:spcPts val="850"/>
              </a:spcBef>
              <a:buClr>
                <a:srgbClr val="DA1F28"/>
              </a:buClr>
              <a:buFont typeface="Wingdings 2" charset="2"/>
              <a:buChar char=""/>
            </a:pPr>
            <a:endParaRPr lang="en-US" b="0" strike="noStrike" spc="-1" dirty="0">
              <a:latin typeface="Arial"/>
            </a:endParaRPr>
          </a:p>
          <a:p>
            <a:pPr marL="858600" lvl="2" indent="-228600">
              <a:spcBef>
                <a:spcPts val="850"/>
              </a:spcBef>
              <a:buClr>
                <a:srgbClr val="DA1F28"/>
              </a:buClr>
              <a:buFont typeface="Wingdings 2" charset="2"/>
              <a:buChar char=""/>
            </a:pPr>
            <a:r>
              <a:rPr lang="en-US" b="0" strike="noStrike" spc="-1" dirty="0" err="1">
                <a:solidFill>
                  <a:srgbClr val="FFFFFF"/>
                </a:solidFill>
                <a:latin typeface="Arial"/>
              </a:rPr>
              <a:t>Пример</a:t>
            </a:r>
            <a:r>
              <a:rPr lang="en-US" b="0" strike="noStrike" spc="-1" dirty="0">
                <a:solidFill>
                  <a:srgbClr val="FFFFFF"/>
                </a:solidFill>
                <a:latin typeface="Arial"/>
              </a:rPr>
              <a:t>:</a:t>
            </a:r>
            <a:endParaRPr lang="en-US" b="0" strike="noStrike" spc="-1" dirty="0">
              <a:latin typeface="Arial"/>
            </a:endParaRPr>
          </a:p>
          <a:p>
            <a:pPr marL="1143000" lvl="3" indent="-228600">
              <a:spcBef>
                <a:spcPts val="567"/>
              </a:spcBef>
              <a:buClr>
                <a:srgbClr val="DA1F28"/>
              </a:buClr>
              <a:buFont typeface="Wingdings 2" charset="2"/>
              <a:buChar char=""/>
            </a:pPr>
            <a:r>
              <a:rPr lang="en-US" b="0" strike="noStrike" spc="-1" dirty="0" err="1">
                <a:solidFill>
                  <a:srgbClr val="FFFFFF"/>
                </a:solidFill>
                <a:latin typeface="Arial"/>
              </a:rPr>
              <a:t>pinMode</a:t>
            </a:r>
            <a:r>
              <a:rPr lang="en-US" b="0" strike="noStrike" spc="-1" dirty="0">
                <a:solidFill>
                  <a:srgbClr val="FFFFFF"/>
                </a:solidFill>
                <a:latin typeface="Arial"/>
              </a:rPr>
              <a:t>(13, OUTPUT);	-	</a:t>
            </a:r>
            <a:r>
              <a:rPr lang="en-US" b="0" strike="noStrike" spc="-1" dirty="0" err="1">
                <a:solidFill>
                  <a:srgbClr val="FFFFFF"/>
                </a:solidFill>
                <a:latin typeface="Arial"/>
              </a:rPr>
              <a:t>инициализация</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a:t>
            </a:r>
            <a:r>
              <a:rPr lang="en-US" b="0" strike="noStrike" spc="-1" dirty="0" err="1">
                <a:solidFill>
                  <a:srgbClr val="FFFFFF"/>
                </a:solidFill>
                <a:latin typeface="Arial"/>
              </a:rPr>
              <a:t>пин</a:t>
            </a:r>
            <a:r>
              <a:rPr lang="en-US" b="0" strike="noStrike" spc="-1" dirty="0">
                <a:solidFill>
                  <a:srgbClr val="FFFFFF"/>
                </a:solidFill>
                <a:latin typeface="Arial"/>
              </a:rPr>
              <a:t> 13, </a:t>
            </a:r>
            <a:r>
              <a:rPr lang="en-US" b="0" strike="noStrike" spc="-1" dirty="0" err="1">
                <a:solidFill>
                  <a:srgbClr val="FFFFFF"/>
                </a:solidFill>
                <a:latin typeface="Arial"/>
              </a:rPr>
              <a:t>като</a:t>
            </a:r>
            <a:r>
              <a:rPr lang="en-US" b="0" strike="noStrike" spc="-1" dirty="0">
                <a:solidFill>
                  <a:srgbClr val="FFFFFF"/>
                </a:solidFill>
                <a:latin typeface="Arial"/>
              </a:rPr>
              <a:t> </a:t>
            </a:r>
            <a:r>
              <a:rPr lang="en-US" b="0" strike="noStrike" spc="-1" dirty="0" err="1">
                <a:solidFill>
                  <a:srgbClr val="FFFFFF"/>
                </a:solidFill>
                <a:latin typeface="Arial"/>
              </a:rPr>
              <a:t>изход</a:t>
            </a:r>
            <a:r>
              <a:rPr lang="en-US" b="0" strike="noStrike" spc="-1" dirty="0">
                <a:solidFill>
                  <a:srgbClr val="FFFFFF"/>
                </a:solidFill>
                <a:latin typeface="Arial"/>
              </a:rPr>
              <a:t> – </a:t>
            </a:r>
            <a:r>
              <a:rPr lang="en-US" b="0" strike="noStrike" spc="-1" dirty="0" err="1">
                <a:solidFill>
                  <a:srgbClr val="FFFFFF"/>
                </a:solidFill>
                <a:latin typeface="Arial"/>
              </a:rPr>
              <a:t>управление</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светодиод</a:t>
            </a:r>
            <a:endParaRPr lang="en-US" b="0" strike="noStrike" spc="-1" dirty="0">
              <a:latin typeface="Arial"/>
            </a:endParaRPr>
          </a:p>
          <a:p>
            <a:pPr marL="1143000" lvl="3" indent="-228600">
              <a:spcBef>
                <a:spcPts val="567"/>
              </a:spcBef>
              <a:buClr>
                <a:srgbClr val="DA1F28"/>
              </a:buClr>
              <a:buFont typeface="Wingdings 2" charset="2"/>
              <a:buChar char=""/>
            </a:pPr>
            <a:r>
              <a:rPr lang="en-US" b="0" strike="noStrike" spc="-1" dirty="0" err="1">
                <a:solidFill>
                  <a:srgbClr val="FFFFFF"/>
                </a:solidFill>
                <a:latin typeface="Arial"/>
              </a:rPr>
              <a:t>pinMode</a:t>
            </a:r>
            <a:r>
              <a:rPr lang="en-US" b="0" strike="noStrike" spc="-1" dirty="0">
                <a:solidFill>
                  <a:srgbClr val="FFFFFF"/>
                </a:solidFill>
                <a:latin typeface="Arial"/>
              </a:rPr>
              <a:t>(12, INPUT);		-	</a:t>
            </a:r>
            <a:r>
              <a:rPr lang="en-US" b="0" strike="noStrike" spc="-1" dirty="0" err="1">
                <a:solidFill>
                  <a:srgbClr val="FFFFFF"/>
                </a:solidFill>
                <a:latin typeface="Arial"/>
              </a:rPr>
              <a:t>инициализация</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a:t>
            </a:r>
            <a:r>
              <a:rPr lang="en-US" b="0" strike="noStrike" spc="-1" dirty="0" err="1">
                <a:solidFill>
                  <a:srgbClr val="FFFFFF"/>
                </a:solidFill>
                <a:latin typeface="Arial"/>
              </a:rPr>
              <a:t>пин</a:t>
            </a:r>
            <a:r>
              <a:rPr lang="en-US" b="0" strike="noStrike" spc="-1" dirty="0">
                <a:solidFill>
                  <a:srgbClr val="FFFFFF"/>
                </a:solidFill>
                <a:latin typeface="Arial"/>
              </a:rPr>
              <a:t> 13, </a:t>
            </a:r>
            <a:r>
              <a:rPr lang="en-US" b="0" strike="noStrike" spc="-1" dirty="0" err="1">
                <a:solidFill>
                  <a:srgbClr val="FFFFFF"/>
                </a:solidFill>
                <a:latin typeface="Arial"/>
              </a:rPr>
              <a:t>като</a:t>
            </a:r>
            <a:r>
              <a:rPr lang="en-US" b="0" strike="noStrike" spc="-1" dirty="0">
                <a:solidFill>
                  <a:srgbClr val="FFFFFF"/>
                </a:solidFill>
                <a:latin typeface="Arial"/>
              </a:rPr>
              <a:t> </a:t>
            </a:r>
            <a:r>
              <a:rPr lang="en-US" b="0" strike="noStrike" spc="-1" dirty="0" err="1">
                <a:solidFill>
                  <a:srgbClr val="FFFFFF"/>
                </a:solidFill>
                <a:latin typeface="Arial"/>
              </a:rPr>
              <a:t>изход</a:t>
            </a:r>
            <a:r>
              <a:rPr lang="en-US" b="0" strike="noStrike" spc="-1" dirty="0">
                <a:solidFill>
                  <a:srgbClr val="FFFFFF"/>
                </a:solidFill>
                <a:latin typeface="Arial"/>
              </a:rPr>
              <a:t> –  </a:t>
            </a:r>
            <a:r>
              <a:rPr lang="en-US" b="0" strike="noStrike" spc="-1" dirty="0" err="1">
                <a:solidFill>
                  <a:srgbClr val="FFFFFF"/>
                </a:solidFill>
                <a:latin typeface="Arial"/>
              </a:rPr>
              <a:t>четене</a:t>
            </a:r>
            <a:r>
              <a:rPr lang="en-US" b="0" strike="noStrike" spc="-1" dirty="0">
                <a:solidFill>
                  <a:srgbClr val="FFFFFF"/>
                </a:solidFill>
                <a:latin typeface="Arial"/>
              </a:rPr>
              <a:t> </a:t>
            </a:r>
            <a:r>
              <a:rPr lang="en-US" b="0" strike="noStrike" spc="-1" dirty="0" err="1">
                <a:solidFill>
                  <a:srgbClr val="FFFFFF"/>
                </a:solidFill>
                <a:latin typeface="Arial"/>
              </a:rPr>
              <a:t>на</a:t>
            </a:r>
            <a:r>
              <a:rPr lang="en-US" b="0" strike="noStrike" spc="-1" dirty="0">
                <a:solidFill>
                  <a:srgbClr val="FFFFFF"/>
                </a:solidFill>
                <a:latin typeface="Arial"/>
              </a:rPr>
              <a:t> </a:t>
            </a:r>
            <a:r>
              <a:rPr lang="en-US" b="0" strike="noStrike" spc="-1" dirty="0" err="1">
                <a:solidFill>
                  <a:srgbClr val="FFFFFF"/>
                </a:solidFill>
                <a:latin typeface="Arial"/>
              </a:rPr>
              <a:t>бутон</a:t>
            </a:r>
            <a:endParaRPr lang="en-US" b="0" strike="noStrike" spc="-1" dirty="0">
              <a:latin typeface="Arial"/>
            </a:endParaRPr>
          </a:p>
        </p:txBody>
      </p:sp>
      <p:sp>
        <p:nvSpPr>
          <p:cNvPr id="5" name="Slide Number Placeholder">
            <a:extLst>
              <a:ext uri="{FF2B5EF4-FFF2-40B4-BE49-F238E27FC236}">
                <a16:creationId xmlns:a16="http://schemas.microsoft.com/office/drawing/2014/main" id="{3455011C-6544-412F-BA74-97525C520895}"/>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392311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светодиод - blinky</a:t>
            </a:r>
            <a:endParaRPr lang="en-US" sz="4000" b="0" strike="noStrike" spc="-1">
              <a:latin typeface="Arial"/>
            </a:endParaRPr>
          </a:p>
        </p:txBody>
      </p:sp>
      <p:pic>
        <p:nvPicPr>
          <p:cNvPr id="234" name="Picture 233"/>
          <p:cNvPicPr/>
          <p:nvPr/>
        </p:nvPicPr>
        <p:blipFill>
          <a:blip r:embed="rId2"/>
          <a:stretch/>
        </p:blipFill>
        <p:spPr>
          <a:xfrm>
            <a:off x="674972" y="941356"/>
            <a:ext cx="5419440" cy="5699880"/>
          </a:xfrm>
          <a:prstGeom prst="rect">
            <a:avLst/>
          </a:prstGeom>
          <a:ln>
            <a:noFill/>
          </a:ln>
        </p:spPr>
      </p:pic>
      <p:sp>
        <p:nvSpPr>
          <p:cNvPr id="235" name="TextShape 2"/>
          <p:cNvSpPr txBox="1"/>
          <p:nvPr/>
        </p:nvSpPr>
        <p:spPr>
          <a:xfrm>
            <a:off x="6627812" y="1447800"/>
            <a:ext cx="4832668" cy="3784198"/>
          </a:xfrm>
          <a:prstGeom prst="rect">
            <a:avLst/>
          </a:prstGeom>
          <a:noFill/>
          <a:ln>
            <a:noFill/>
          </a:ln>
        </p:spPr>
        <p:txBody>
          <a:bodyPr wrap="square" lIns="90000" tIns="45000" rIns="90000" bIns="45000">
            <a:spAutoFit/>
          </a:bodyPr>
          <a:lstStyle/>
          <a:p>
            <a:r>
              <a:rPr lang="en-US" b="0" strike="noStrike" spc="-1" dirty="0">
                <a:latin typeface="Arial"/>
              </a:rPr>
              <a:t>void setup() {</a:t>
            </a:r>
          </a:p>
          <a:p>
            <a:r>
              <a:rPr lang="en-US" b="0" strike="noStrike" spc="-1" dirty="0">
                <a:latin typeface="Arial"/>
              </a:rPr>
              <a:t>	</a:t>
            </a:r>
            <a:r>
              <a:rPr lang="en-US" b="0" strike="noStrike" spc="-1" dirty="0" err="1">
                <a:latin typeface="Arial"/>
              </a:rPr>
              <a:t>pinMode</a:t>
            </a:r>
            <a:r>
              <a:rPr lang="en-US" b="0" strike="noStrike" spc="-1" dirty="0">
                <a:latin typeface="Arial"/>
              </a:rPr>
              <a:t>(13, OUTPUT);</a:t>
            </a:r>
          </a:p>
          <a:p>
            <a:r>
              <a:rPr lang="en-US" b="0" strike="noStrike" spc="-1" dirty="0">
                <a:latin typeface="Arial"/>
              </a:rPr>
              <a:t>}</a:t>
            </a:r>
          </a:p>
          <a:p>
            <a:endParaRPr lang="en-US" b="0" strike="noStrike" spc="-1" dirty="0">
              <a:latin typeface="Arial"/>
            </a:endParaRPr>
          </a:p>
          <a:p>
            <a:r>
              <a:rPr lang="en-US" b="0" strike="noStrike" spc="-1" dirty="0">
                <a:latin typeface="Arial"/>
              </a:rPr>
              <a:t>void loop() {</a:t>
            </a:r>
          </a:p>
          <a:p>
            <a:r>
              <a:rPr lang="en-US" b="0" strike="noStrike" spc="-1" dirty="0">
                <a:latin typeface="Arial"/>
              </a:rPr>
              <a:t>	</a:t>
            </a:r>
            <a:r>
              <a:rPr lang="en-US" b="0" strike="noStrike" spc="-1" dirty="0" err="1">
                <a:latin typeface="Arial"/>
              </a:rPr>
              <a:t>digitalWrite</a:t>
            </a:r>
            <a:r>
              <a:rPr lang="en-US" b="0" strike="noStrike" spc="-1" dirty="0">
                <a:latin typeface="Arial"/>
              </a:rPr>
              <a:t>(13, LOW);</a:t>
            </a:r>
          </a:p>
          <a:p>
            <a:r>
              <a:rPr lang="en-US" b="0" strike="noStrike" spc="-1" dirty="0">
                <a:latin typeface="Arial"/>
              </a:rPr>
              <a:t>	delay(1000);</a:t>
            </a:r>
          </a:p>
          <a:p>
            <a:r>
              <a:rPr lang="en-US" b="0" strike="noStrike" spc="-1" dirty="0">
                <a:latin typeface="Arial"/>
                <a:ea typeface="Noto Sans CJK SC Regular"/>
              </a:rPr>
              <a:t>	</a:t>
            </a:r>
            <a:r>
              <a:rPr lang="en-US" b="0" strike="noStrike" spc="-1" dirty="0" err="1">
                <a:latin typeface="Arial"/>
              </a:rPr>
              <a:t>digitalWrite</a:t>
            </a:r>
            <a:r>
              <a:rPr lang="en-US" b="0" strike="noStrike" spc="-1" dirty="0">
                <a:latin typeface="Arial"/>
              </a:rPr>
              <a:t>(13, HIGH);</a:t>
            </a:r>
          </a:p>
          <a:p>
            <a:r>
              <a:rPr lang="en-US" b="0" strike="noStrike" spc="-1" dirty="0">
                <a:latin typeface="Arial"/>
                <a:ea typeface="Noto Sans CJK SC Regular"/>
              </a:rPr>
              <a:t>	</a:t>
            </a:r>
            <a:r>
              <a:rPr lang="en-US" b="0" strike="noStrike" spc="-1" dirty="0">
                <a:latin typeface="Arial"/>
              </a:rPr>
              <a:t>delay(1000);</a:t>
            </a:r>
          </a:p>
          <a:p>
            <a:r>
              <a:rPr lang="en-US" b="0" strike="noStrike" spc="-1" dirty="0">
                <a:latin typeface="Arial"/>
              </a:rPr>
              <a:t>}</a:t>
            </a:r>
          </a:p>
        </p:txBody>
      </p:sp>
      <p:sp>
        <p:nvSpPr>
          <p:cNvPr id="5" name="Slide Number Placeholder">
            <a:extLst>
              <a:ext uri="{FF2B5EF4-FFF2-40B4-BE49-F238E27FC236}">
                <a16:creationId xmlns:a16="http://schemas.microsoft.com/office/drawing/2014/main" id="{6369F3E6-8B09-4C33-B89D-589DF401B179}"/>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12</a:t>
            </a:fld>
            <a:endParaRPr lang="en-US" dirty="0">
              <a:solidFill>
                <a:prstClr val="white">
                  <a:tint val="75000"/>
                </a:prstClr>
              </a:solidFill>
            </a:endParaRPr>
          </a:p>
        </p:txBody>
      </p:sp>
    </p:spTree>
    <p:extLst>
      <p:ext uri="{BB962C8B-B14F-4D97-AF65-F5344CB8AC3E}">
        <p14:creationId xmlns:p14="http://schemas.microsoft.com/office/powerpoint/2010/main" val="334123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бутон</a:t>
            </a:r>
            <a:endParaRPr lang="en-US" sz="4000" b="0" strike="noStrike" spc="-1">
              <a:latin typeface="Arial"/>
            </a:endParaRPr>
          </a:p>
        </p:txBody>
      </p:sp>
      <p:pic>
        <p:nvPicPr>
          <p:cNvPr id="237" name="Picture 236"/>
          <p:cNvPicPr/>
          <p:nvPr/>
        </p:nvPicPr>
        <p:blipFill>
          <a:blip r:embed="rId2"/>
          <a:stretch/>
        </p:blipFill>
        <p:spPr>
          <a:xfrm>
            <a:off x="2286000" y="927360"/>
            <a:ext cx="5714640" cy="4419360"/>
          </a:xfrm>
          <a:prstGeom prst="rect">
            <a:avLst/>
          </a:prstGeom>
          <a:ln>
            <a:noFill/>
          </a:ln>
        </p:spPr>
      </p:pic>
      <p:sp>
        <p:nvSpPr>
          <p:cNvPr id="238" name="TextShape 2"/>
          <p:cNvSpPr txBox="1"/>
          <p:nvPr/>
        </p:nvSpPr>
        <p:spPr>
          <a:xfrm>
            <a:off x="531812" y="5508360"/>
            <a:ext cx="11174584" cy="1198875"/>
          </a:xfrm>
          <a:prstGeom prst="rect">
            <a:avLst/>
          </a:prstGeom>
          <a:noFill/>
          <a:ln>
            <a:noFill/>
          </a:ln>
        </p:spPr>
        <p:txBody>
          <a:bodyPr wrap="square" lIns="90000" tIns="45000" rIns="90000" bIns="45000">
            <a:spAutoFit/>
          </a:bodyPr>
          <a:lstStyle/>
          <a:p>
            <a:r>
              <a:rPr lang="en-US" sz="1800" b="0" strike="noStrike" spc="-1" dirty="0">
                <a:latin typeface="Arial"/>
              </a:rPr>
              <a:t>					</a:t>
            </a:r>
            <a:r>
              <a:rPr lang="en-US" sz="1800" b="0" strike="noStrike" spc="-1" dirty="0" err="1">
                <a:latin typeface="Arial"/>
              </a:rPr>
              <a:t>Pull-UP</a:t>
            </a:r>
            <a:r>
              <a:rPr lang="en-US" sz="1800" b="0" strike="noStrike" spc="-1" dirty="0">
                <a:latin typeface="Arial"/>
              </a:rPr>
              <a:t>				</a:t>
            </a:r>
            <a:r>
              <a:rPr lang="en-US" sz="1800" b="0" strike="noStrike" spc="-1" dirty="0" err="1">
                <a:latin typeface="Arial"/>
              </a:rPr>
              <a:t>Pull-DOWN</a:t>
            </a:r>
            <a:endParaRPr lang="en-US" sz="1800" b="0" strike="noStrike" spc="-1" dirty="0">
              <a:latin typeface="Arial"/>
            </a:endParaRPr>
          </a:p>
          <a:p>
            <a:r>
              <a:rPr lang="en-US" sz="1800" b="0" strike="noStrike" spc="-1" dirty="0" err="1">
                <a:latin typeface="Arial"/>
              </a:rPr>
              <a:t>Ниво</a:t>
            </a:r>
            <a:r>
              <a:rPr lang="en-US" sz="1800" b="0" strike="noStrike" spc="-1" dirty="0">
                <a:latin typeface="Arial"/>
              </a:rPr>
              <a:t> </a:t>
            </a:r>
            <a:r>
              <a:rPr lang="en-US" sz="1800" b="0" strike="noStrike" spc="-1" dirty="0" err="1">
                <a:latin typeface="Arial"/>
              </a:rPr>
              <a:t>на</a:t>
            </a:r>
            <a:r>
              <a:rPr lang="en-US" sz="1800" b="0" strike="noStrike" spc="-1" dirty="0">
                <a:latin typeface="Arial"/>
              </a:rPr>
              <a:t> </a:t>
            </a:r>
            <a:r>
              <a:rPr lang="en-US" sz="1800" b="0" strike="noStrike" spc="-1" dirty="0" err="1">
                <a:latin typeface="Arial"/>
              </a:rPr>
              <a:t>покой</a:t>
            </a:r>
            <a:r>
              <a:rPr lang="en-US" sz="1800" b="0" strike="noStrike" spc="-1" dirty="0">
                <a:latin typeface="Arial"/>
              </a:rPr>
              <a:t> 		HIGH				LOW</a:t>
            </a:r>
          </a:p>
          <a:p>
            <a:r>
              <a:rPr lang="en-US" sz="1800" b="0" strike="noStrike" spc="-1" dirty="0" err="1">
                <a:latin typeface="Arial"/>
              </a:rPr>
              <a:t>Активно</a:t>
            </a:r>
            <a:r>
              <a:rPr lang="en-US" sz="1800" b="0" strike="noStrike" spc="-1" dirty="0">
                <a:latin typeface="Arial"/>
              </a:rPr>
              <a:t> </a:t>
            </a:r>
            <a:r>
              <a:rPr lang="en-US" sz="1800" b="0" strike="noStrike" spc="-1" dirty="0" err="1">
                <a:latin typeface="Arial"/>
              </a:rPr>
              <a:t>ниво</a:t>
            </a:r>
            <a:r>
              <a:rPr lang="en-US" sz="1800" b="0" strike="noStrike" spc="-1" dirty="0">
                <a:latin typeface="Arial"/>
              </a:rPr>
              <a:t>		LOW				HIGH</a:t>
            </a:r>
          </a:p>
        </p:txBody>
      </p:sp>
      <p:sp>
        <p:nvSpPr>
          <p:cNvPr id="5" name="Slide Number Placeholder">
            <a:extLst>
              <a:ext uri="{FF2B5EF4-FFF2-40B4-BE49-F238E27FC236}">
                <a16:creationId xmlns:a16="http://schemas.microsoft.com/office/drawing/2014/main" id="{C39BFB70-BB10-48D8-8701-BA369E783341}"/>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13</a:t>
            </a:fld>
            <a:endParaRPr lang="en-US" dirty="0">
              <a:solidFill>
                <a:prstClr val="white">
                  <a:tint val="75000"/>
                </a:prstClr>
              </a:solidFill>
            </a:endParaRPr>
          </a:p>
        </p:txBody>
      </p:sp>
    </p:spTree>
    <p:extLst>
      <p:ext uri="{BB962C8B-B14F-4D97-AF65-F5344CB8AC3E}">
        <p14:creationId xmlns:p14="http://schemas.microsoft.com/office/powerpoint/2010/main" val="288703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бутон</a:t>
            </a:r>
            <a:endParaRPr lang="en-US" sz="4000" b="0" strike="noStrike" spc="-1">
              <a:latin typeface="Arial"/>
            </a:endParaRPr>
          </a:p>
        </p:txBody>
      </p:sp>
      <p:pic>
        <p:nvPicPr>
          <p:cNvPr id="240" name="Picture 239"/>
          <p:cNvPicPr/>
          <p:nvPr/>
        </p:nvPicPr>
        <p:blipFill>
          <a:blip r:embed="rId2"/>
          <a:stretch/>
        </p:blipFill>
        <p:spPr>
          <a:xfrm>
            <a:off x="559080" y="1371600"/>
            <a:ext cx="6525932" cy="4419600"/>
          </a:xfrm>
          <a:prstGeom prst="rect">
            <a:avLst/>
          </a:prstGeom>
          <a:ln>
            <a:noFill/>
          </a:ln>
        </p:spPr>
      </p:pic>
      <p:sp>
        <p:nvSpPr>
          <p:cNvPr id="241" name="TextShape 2"/>
          <p:cNvSpPr txBox="1"/>
          <p:nvPr/>
        </p:nvSpPr>
        <p:spPr>
          <a:xfrm>
            <a:off x="7694612" y="1371600"/>
            <a:ext cx="4284028" cy="2667000"/>
          </a:xfrm>
          <a:prstGeom prst="rect">
            <a:avLst/>
          </a:prstGeom>
          <a:noFill/>
          <a:ln>
            <a:noFill/>
          </a:ln>
        </p:spPr>
        <p:txBody>
          <a:bodyPr wrap="square" lIns="90000" tIns="45000" rIns="90000" bIns="45000">
            <a:spAutoFit/>
          </a:bodyPr>
          <a:lstStyle/>
          <a:p>
            <a:r>
              <a:rPr lang="en-US" sz="1800" b="0" strike="noStrike" spc="-1" dirty="0">
                <a:latin typeface="Arial"/>
              </a:rPr>
              <a:t>int button = HIGH;</a:t>
            </a:r>
          </a:p>
          <a:p>
            <a:endParaRPr lang="en-US" sz="1800" b="0" strike="noStrike" spc="-1" dirty="0">
              <a:latin typeface="Arial"/>
            </a:endParaRPr>
          </a:p>
          <a:p>
            <a:r>
              <a:rPr lang="en-US" sz="1800" b="0" strike="noStrike" spc="-1" dirty="0">
                <a:latin typeface="Arial"/>
              </a:rPr>
              <a:t>void setup() {</a:t>
            </a:r>
          </a:p>
          <a:p>
            <a:r>
              <a:rPr lang="en-US" sz="1800" b="0" strike="noStrike" spc="-1" dirty="0">
                <a:latin typeface="Arial"/>
              </a:rPr>
              <a:t>	</a:t>
            </a:r>
            <a:r>
              <a:rPr lang="en-US" sz="1800" b="0" strike="noStrike" spc="-1" dirty="0" err="1">
                <a:latin typeface="Arial"/>
              </a:rPr>
              <a:t>pinMode</a:t>
            </a:r>
            <a:r>
              <a:rPr lang="en-US" sz="1800" b="0" strike="noStrike" spc="-1" dirty="0">
                <a:latin typeface="Arial"/>
              </a:rPr>
              <a:t>(2, INPUT);</a:t>
            </a:r>
          </a:p>
          <a:p>
            <a:r>
              <a:rPr lang="en-US" sz="1800" b="0" strike="noStrike" spc="-1" dirty="0">
                <a:latin typeface="Arial"/>
              </a:rPr>
              <a:t>}</a:t>
            </a:r>
          </a:p>
          <a:p>
            <a:endParaRPr lang="en-US" sz="1800" b="0" strike="noStrike" spc="-1" dirty="0">
              <a:latin typeface="Arial"/>
            </a:endParaRPr>
          </a:p>
          <a:p>
            <a:r>
              <a:rPr lang="en-US" sz="1800" b="0" strike="noStrike" spc="-1" dirty="0">
                <a:latin typeface="Arial"/>
              </a:rPr>
              <a:t>void loop() {</a:t>
            </a:r>
          </a:p>
          <a:p>
            <a:r>
              <a:rPr lang="en-US" sz="1800" b="0" strike="noStrike" spc="-1" dirty="0">
                <a:latin typeface="Arial"/>
              </a:rPr>
              <a:t>	button = </a:t>
            </a:r>
            <a:r>
              <a:rPr lang="en-US" sz="1800" b="0" strike="noStrike" spc="-1" dirty="0" err="1">
                <a:latin typeface="Arial"/>
              </a:rPr>
              <a:t>digitalRead</a:t>
            </a:r>
            <a:r>
              <a:rPr lang="en-US" sz="1800" b="0" strike="noStrike" spc="-1" dirty="0">
                <a:latin typeface="Arial"/>
              </a:rPr>
              <a:t>(2);</a:t>
            </a:r>
          </a:p>
          <a:p>
            <a:r>
              <a:rPr lang="en-US" sz="1800" b="0" strike="noStrike" spc="-1" dirty="0">
                <a:latin typeface="Arial"/>
              </a:rPr>
              <a:t>}</a:t>
            </a:r>
          </a:p>
        </p:txBody>
      </p:sp>
      <p:sp>
        <p:nvSpPr>
          <p:cNvPr id="242" name="TextShape 3"/>
          <p:cNvSpPr txBox="1"/>
          <p:nvPr/>
        </p:nvSpPr>
        <p:spPr>
          <a:xfrm>
            <a:off x="7696134" y="4820863"/>
            <a:ext cx="3643948" cy="921876"/>
          </a:xfrm>
          <a:prstGeom prst="rect">
            <a:avLst/>
          </a:prstGeom>
          <a:noFill/>
          <a:ln>
            <a:noFill/>
          </a:ln>
        </p:spPr>
        <p:txBody>
          <a:bodyPr wrap="square" lIns="90000" tIns="45000" rIns="90000" bIns="45000">
            <a:spAutoFit/>
          </a:bodyPr>
          <a:lstStyle/>
          <a:p>
            <a:r>
              <a:rPr lang="en-US" sz="1800" b="0" strike="noStrike" spc="-1" dirty="0" err="1">
                <a:latin typeface="Arial"/>
              </a:rPr>
              <a:t>Дискусия</a:t>
            </a:r>
            <a:r>
              <a:rPr lang="en-US" sz="1800" b="0" strike="noStrike" spc="-1" dirty="0">
                <a:latin typeface="Arial"/>
              </a:rPr>
              <a:t>:</a:t>
            </a:r>
          </a:p>
          <a:p>
            <a:r>
              <a:rPr lang="en-US" sz="1800" b="0" strike="noStrike" spc="-1" dirty="0">
                <a:latin typeface="Arial"/>
              </a:rPr>
              <a:t>	</a:t>
            </a:r>
            <a:r>
              <a:rPr lang="en-US" sz="1800" b="0" strike="noStrike" spc="-1" dirty="0" err="1">
                <a:latin typeface="Arial"/>
              </a:rPr>
              <a:t>Как</a:t>
            </a:r>
            <a:r>
              <a:rPr lang="en-US" sz="1800" b="0" strike="noStrike" spc="-1" dirty="0">
                <a:latin typeface="Arial"/>
              </a:rPr>
              <a:t> </a:t>
            </a:r>
            <a:r>
              <a:rPr lang="en-US" sz="1800" b="0" strike="noStrike" spc="-1" dirty="0" err="1">
                <a:latin typeface="Arial"/>
              </a:rPr>
              <a:t>ще</a:t>
            </a:r>
            <a:r>
              <a:rPr lang="en-US" sz="1800" b="0" strike="noStrike" spc="-1" dirty="0">
                <a:latin typeface="Arial"/>
              </a:rPr>
              <a:t> </a:t>
            </a:r>
            <a:r>
              <a:rPr lang="en-US" sz="1800" b="0" strike="noStrike" spc="-1" dirty="0" err="1">
                <a:latin typeface="Arial"/>
              </a:rPr>
              <a:t>разберем</a:t>
            </a:r>
            <a:r>
              <a:rPr lang="en-US" sz="1800" b="0" strike="noStrike" spc="-1" dirty="0">
                <a:latin typeface="Arial"/>
              </a:rPr>
              <a:t> </a:t>
            </a:r>
            <a:r>
              <a:rPr lang="en-US" sz="1800" b="0" strike="noStrike" spc="-1" dirty="0" err="1">
                <a:latin typeface="Arial"/>
              </a:rPr>
              <a:t>визуализираме</a:t>
            </a:r>
            <a:r>
              <a:rPr lang="en-US" sz="1800" b="0" strike="noStrike" spc="-1" dirty="0">
                <a:latin typeface="Arial"/>
              </a:rPr>
              <a:t> </a:t>
            </a:r>
            <a:r>
              <a:rPr lang="en-US" sz="1800" b="0" strike="noStrike" spc="-1" dirty="0" err="1">
                <a:latin typeface="Arial"/>
              </a:rPr>
              <a:t>състоянието</a:t>
            </a:r>
            <a:r>
              <a:rPr lang="en-US" sz="1800" b="0" strike="noStrike" spc="-1" dirty="0">
                <a:latin typeface="Arial"/>
              </a:rPr>
              <a:t>?</a:t>
            </a:r>
          </a:p>
        </p:txBody>
      </p:sp>
      <p:sp>
        <p:nvSpPr>
          <p:cNvPr id="6" name="Slide Number Placeholder">
            <a:extLst>
              <a:ext uri="{FF2B5EF4-FFF2-40B4-BE49-F238E27FC236}">
                <a16:creationId xmlns:a16="http://schemas.microsoft.com/office/drawing/2014/main" id="{D138BDEA-354A-457A-BE56-BECF3850DA15}"/>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14</a:t>
            </a:fld>
            <a:endParaRPr lang="en-US" dirty="0">
              <a:solidFill>
                <a:prstClr val="white">
                  <a:tint val="75000"/>
                </a:prstClr>
              </a:solidFill>
            </a:endParaRPr>
          </a:p>
        </p:txBody>
      </p:sp>
    </p:spTree>
    <p:extLst>
      <p:ext uri="{BB962C8B-B14F-4D97-AF65-F5344CB8AC3E}">
        <p14:creationId xmlns:p14="http://schemas.microsoft.com/office/powerpoint/2010/main" val="2320314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Debugging с Ардуино</a:t>
            </a:r>
            <a:endParaRPr lang="en-US" sz="4000" b="0" strike="noStrike" spc="-1">
              <a:latin typeface="Arial"/>
            </a:endParaRPr>
          </a:p>
        </p:txBody>
      </p:sp>
      <p:sp>
        <p:nvSpPr>
          <p:cNvPr id="244" name="TextShape 2"/>
          <p:cNvSpPr txBox="1"/>
          <p:nvPr/>
        </p:nvSpPr>
        <p:spPr>
          <a:xfrm>
            <a:off x="274320" y="762000"/>
            <a:ext cx="11521440" cy="5938634"/>
          </a:xfrm>
          <a:prstGeom prst="rect">
            <a:avLst/>
          </a:prstGeom>
          <a:noFill/>
          <a:ln>
            <a:noFill/>
          </a:ln>
        </p:spPr>
        <p:txBody>
          <a:bodyPr lIns="90000" tIns="45000" rIns="90000" bIns="45000">
            <a:spAutoFit/>
          </a:bodyPr>
          <a:lstStyle/>
          <a:p>
            <a:r>
              <a:rPr lang="en-US" sz="2000" b="0" strike="noStrike" spc="-1" dirty="0" err="1">
                <a:latin typeface="Arial"/>
              </a:rPr>
              <a:t>Ардуино</a:t>
            </a:r>
            <a:r>
              <a:rPr lang="en-US" sz="2000" b="0" strike="noStrike" spc="-1" dirty="0">
                <a:latin typeface="Arial"/>
              </a:rPr>
              <a:t> </a:t>
            </a:r>
            <a:r>
              <a:rPr lang="en-US" sz="2000" b="0" strike="noStrike" spc="-1" dirty="0" err="1">
                <a:latin typeface="Arial"/>
              </a:rPr>
              <a:t>не</a:t>
            </a:r>
            <a:r>
              <a:rPr lang="en-US" sz="2000" b="0" strike="noStrike" spc="-1" dirty="0">
                <a:latin typeface="Arial"/>
              </a:rPr>
              <a:t> </a:t>
            </a:r>
            <a:r>
              <a:rPr lang="en-US" sz="2000" b="0" strike="noStrike" spc="-1" dirty="0" err="1">
                <a:latin typeface="Arial"/>
              </a:rPr>
              <a:t>подържа</a:t>
            </a:r>
            <a:r>
              <a:rPr lang="en-US" sz="2000" b="0" strike="noStrike" spc="-1" dirty="0">
                <a:latin typeface="Arial"/>
              </a:rPr>
              <a:t> дебъгер, </a:t>
            </a:r>
            <a:r>
              <a:rPr lang="en-US" sz="2000" b="0" strike="noStrike" spc="-1" dirty="0" err="1">
                <a:latin typeface="Arial"/>
              </a:rPr>
              <a:t>както</a:t>
            </a:r>
            <a:r>
              <a:rPr lang="en-US" sz="2000" b="0" strike="noStrike" spc="-1" dirty="0">
                <a:latin typeface="Arial"/>
              </a:rPr>
              <a:t> Visual Studio, </a:t>
            </a:r>
            <a:r>
              <a:rPr lang="en-US" sz="2000" b="0" strike="noStrike" spc="-1" dirty="0" err="1">
                <a:latin typeface="Arial"/>
              </a:rPr>
              <a:t>но</a:t>
            </a:r>
            <a:r>
              <a:rPr lang="en-US" sz="2000" b="0" strike="noStrike" spc="-1" dirty="0">
                <a:latin typeface="Arial"/>
              </a:rPr>
              <a:t> </a:t>
            </a:r>
            <a:r>
              <a:rPr lang="en-US" sz="2000" b="0" strike="noStrike" spc="-1" dirty="0" err="1">
                <a:latin typeface="Arial"/>
              </a:rPr>
              <a:t>въпреки</a:t>
            </a:r>
            <a:r>
              <a:rPr lang="en-US" sz="2000" b="0" strike="noStrike" spc="-1" dirty="0">
                <a:latin typeface="Arial"/>
              </a:rPr>
              <a:t> </a:t>
            </a:r>
            <a:r>
              <a:rPr lang="en-US" sz="2000" b="0" strike="noStrike" spc="-1" dirty="0" err="1">
                <a:latin typeface="Arial"/>
              </a:rPr>
              <a:t>това</a:t>
            </a:r>
            <a:r>
              <a:rPr lang="en-US" sz="2000" b="0" strike="noStrike" spc="-1" dirty="0">
                <a:latin typeface="Arial"/>
              </a:rPr>
              <a:t> </a:t>
            </a:r>
            <a:r>
              <a:rPr lang="en-US" sz="2000" b="0" strike="noStrike" spc="-1" dirty="0" err="1">
                <a:latin typeface="Arial"/>
              </a:rPr>
              <a:t>подобен</a:t>
            </a:r>
            <a:r>
              <a:rPr lang="en-US" sz="2000" b="0" strike="noStrike" spc="-1" dirty="0">
                <a:latin typeface="Arial"/>
              </a:rPr>
              <a:t> </a:t>
            </a:r>
            <a:r>
              <a:rPr lang="en-US" sz="2000" b="0" strike="noStrike" spc="-1" dirty="0" err="1">
                <a:latin typeface="Arial"/>
              </a:rPr>
              <a:t>успех</a:t>
            </a:r>
            <a:r>
              <a:rPr lang="en-US" sz="2000" b="0" strike="noStrike" spc="-1" dirty="0">
                <a:latin typeface="Arial"/>
              </a:rPr>
              <a:t> </a:t>
            </a:r>
            <a:r>
              <a:rPr lang="en-US" sz="2000" b="0" strike="noStrike" spc="-1" dirty="0" err="1">
                <a:latin typeface="Arial"/>
              </a:rPr>
              <a:t>може</a:t>
            </a:r>
            <a:r>
              <a:rPr lang="en-US" sz="2000" b="0" strike="noStrike" spc="-1" dirty="0">
                <a:latin typeface="Arial"/>
              </a:rPr>
              <a:t> </a:t>
            </a:r>
            <a:r>
              <a:rPr lang="en-US" sz="2000" b="0" strike="noStrike" spc="-1" dirty="0" err="1">
                <a:latin typeface="Arial"/>
              </a:rPr>
              <a:t>да</a:t>
            </a:r>
            <a:r>
              <a:rPr lang="en-US" sz="2000" b="0" strike="noStrike" spc="-1" dirty="0">
                <a:latin typeface="Arial"/>
              </a:rPr>
              <a:t> </a:t>
            </a:r>
            <a:r>
              <a:rPr lang="en-US" sz="2000" b="0" strike="noStrike" spc="-1" dirty="0" err="1">
                <a:latin typeface="Arial"/>
              </a:rPr>
              <a:t>бъде</a:t>
            </a:r>
            <a:r>
              <a:rPr lang="en-US" sz="2000" b="0" strike="noStrike" spc="-1" dirty="0">
                <a:latin typeface="Arial"/>
              </a:rPr>
              <a:t> </a:t>
            </a:r>
            <a:r>
              <a:rPr lang="en-US" sz="2000" b="0" strike="noStrike" spc="-1" dirty="0" err="1">
                <a:latin typeface="Arial"/>
              </a:rPr>
              <a:t>постигнат</a:t>
            </a:r>
            <a:r>
              <a:rPr lang="en-US" sz="2000" b="0" strike="noStrike" spc="-1" dirty="0">
                <a:latin typeface="Arial"/>
              </a:rPr>
              <a:t>, </a:t>
            </a:r>
            <a:r>
              <a:rPr lang="en-US" sz="2000" b="0" strike="noStrike" spc="-1" dirty="0" err="1">
                <a:latin typeface="Arial"/>
              </a:rPr>
              <a:t>чрез</a:t>
            </a:r>
            <a:r>
              <a:rPr lang="en-US" sz="2000" b="0" strike="noStrike" spc="-1" dirty="0">
                <a:latin typeface="Arial"/>
              </a:rPr>
              <a:t> </a:t>
            </a:r>
            <a:r>
              <a:rPr lang="en-US" sz="2000" b="0" strike="noStrike" spc="-1" dirty="0" err="1">
                <a:latin typeface="Arial"/>
              </a:rPr>
              <a:t>използване</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вградената</a:t>
            </a:r>
            <a:r>
              <a:rPr lang="en-US" sz="2000" b="0" strike="noStrike" spc="-1" dirty="0">
                <a:latin typeface="Arial"/>
              </a:rPr>
              <a:t> </a:t>
            </a:r>
            <a:r>
              <a:rPr lang="en-US" sz="2000" b="0" strike="noStrike" spc="-1" dirty="0" err="1">
                <a:latin typeface="Arial"/>
              </a:rPr>
              <a:t>серийна</a:t>
            </a:r>
            <a:r>
              <a:rPr lang="en-US" sz="2000" b="0" strike="noStrike" spc="-1" dirty="0">
                <a:latin typeface="Arial"/>
              </a:rPr>
              <a:t> </a:t>
            </a:r>
            <a:r>
              <a:rPr lang="en-US" sz="2000" b="0" strike="noStrike" spc="-1" dirty="0" err="1">
                <a:latin typeface="Arial"/>
              </a:rPr>
              <a:t>комуникация</a:t>
            </a:r>
            <a:r>
              <a:rPr lang="en-US" sz="2000" b="0" strike="noStrike" spc="-1" dirty="0">
                <a:latin typeface="Arial"/>
              </a:rPr>
              <a:t> с </a:t>
            </a:r>
            <a:r>
              <a:rPr lang="en-US" sz="2000" b="0" strike="noStrike" spc="-1" dirty="0" err="1">
                <a:latin typeface="Arial"/>
              </a:rPr>
              <a:t>компютъра</a:t>
            </a:r>
            <a:r>
              <a:rPr lang="en-US" sz="2000" b="0" strike="noStrike" spc="-1" dirty="0">
                <a:latin typeface="Arial"/>
              </a:rPr>
              <a:t>;</a:t>
            </a:r>
          </a:p>
          <a:p>
            <a:r>
              <a:rPr lang="en-US" sz="2000" b="0" strike="noStrike" spc="-1" dirty="0" err="1">
                <a:latin typeface="Arial"/>
              </a:rPr>
              <a:t>Програмистът</a:t>
            </a:r>
            <a:r>
              <a:rPr lang="en-US" sz="2000" b="0" strike="noStrike" spc="-1" dirty="0">
                <a:latin typeface="Arial"/>
              </a:rPr>
              <a:t> </a:t>
            </a:r>
            <a:r>
              <a:rPr lang="en-US" sz="2000" b="0" strike="noStrike" spc="-1" dirty="0" err="1">
                <a:latin typeface="Arial"/>
              </a:rPr>
              <a:t>трябва</a:t>
            </a:r>
            <a:r>
              <a:rPr lang="en-US" sz="2000" b="0" strike="noStrike" spc="-1" dirty="0">
                <a:latin typeface="Arial"/>
              </a:rPr>
              <a:t> </a:t>
            </a:r>
            <a:r>
              <a:rPr lang="en-US" sz="2000" b="0" strike="noStrike" spc="-1" dirty="0" err="1">
                <a:latin typeface="Arial"/>
              </a:rPr>
              <a:t>да</a:t>
            </a:r>
            <a:r>
              <a:rPr lang="en-US" sz="2000" b="0" strike="noStrike" spc="-1" dirty="0">
                <a:latin typeface="Arial"/>
              </a:rPr>
              <a:t> </a:t>
            </a:r>
            <a:r>
              <a:rPr lang="en-US" sz="2000" b="0" strike="noStrike" spc="-1" dirty="0" err="1">
                <a:latin typeface="Arial"/>
              </a:rPr>
              <a:t>бъде</a:t>
            </a:r>
            <a:r>
              <a:rPr lang="en-US" sz="2000" b="0" strike="noStrike" spc="-1" dirty="0">
                <a:latin typeface="Arial"/>
              </a:rPr>
              <a:t> </a:t>
            </a:r>
            <a:r>
              <a:rPr lang="en-US" sz="2000" b="0" strike="noStrike" spc="-1" dirty="0" err="1">
                <a:latin typeface="Arial"/>
              </a:rPr>
              <a:t>по</a:t>
            </a:r>
            <a:r>
              <a:rPr lang="en-US" sz="2000" b="0" strike="noStrike" spc="-1" dirty="0">
                <a:latin typeface="Arial"/>
              </a:rPr>
              <a:t> </a:t>
            </a:r>
            <a:r>
              <a:rPr lang="en-US" sz="2000" b="0" strike="noStrike" spc="-1" dirty="0" err="1">
                <a:latin typeface="Arial"/>
              </a:rPr>
              <a:t>креативен</a:t>
            </a:r>
            <a:r>
              <a:rPr lang="en-US" sz="2000" b="0" strike="noStrike" spc="-1" dirty="0">
                <a:latin typeface="Arial"/>
              </a:rPr>
              <a:t>, </a:t>
            </a:r>
            <a:r>
              <a:rPr lang="en-US" sz="2000" b="0" strike="noStrike" spc="-1" dirty="0" err="1">
                <a:latin typeface="Arial"/>
              </a:rPr>
              <a:t>тъй</a:t>
            </a:r>
            <a:r>
              <a:rPr lang="en-US" sz="2000" b="0" strike="noStrike" spc="-1" dirty="0">
                <a:latin typeface="Arial"/>
              </a:rPr>
              <a:t> </a:t>
            </a:r>
            <a:r>
              <a:rPr lang="en-US" sz="2000" b="0" strike="noStrike" spc="-1" dirty="0" err="1">
                <a:latin typeface="Arial"/>
              </a:rPr>
              <a:t>като</a:t>
            </a:r>
            <a:r>
              <a:rPr lang="en-US" sz="2000" b="0" strike="noStrike" spc="-1" dirty="0">
                <a:latin typeface="Arial"/>
              </a:rPr>
              <a:t> </a:t>
            </a:r>
            <a:r>
              <a:rPr lang="en-US" sz="2000" b="0" strike="noStrike" spc="-1" dirty="0" err="1">
                <a:latin typeface="Arial"/>
              </a:rPr>
              <a:t>програмата</a:t>
            </a:r>
            <a:r>
              <a:rPr lang="en-US" sz="2000" b="0" strike="noStrike" spc="-1" dirty="0">
                <a:latin typeface="Arial"/>
              </a:rPr>
              <a:t> </a:t>
            </a:r>
            <a:r>
              <a:rPr lang="en-US" sz="2000" b="0" strike="noStrike" spc="-1" dirty="0" err="1">
                <a:latin typeface="Arial"/>
              </a:rPr>
              <a:t>не</a:t>
            </a:r>
            <a:r>
              <a:rPr lang="en-US" sz="2000" b="0" strike="noStrike" spc="-1" dirty="0">
                <a:latin typeface="Arial"/>
              </a:rPr>
              <a:t> </a:t>
            </a:r>
            <a:r>
              <a:rPr lang="en-US" sz="2000" b="0" strike="noStrike" spc="-1" dirty="0" err="1">
                <a:latin typeface="Arial"/>
              </a:rPr>
              <a:t>може</a:t>
            </a:r>
            <a:r>
              <a:rPr lang="en-US" sz="2000" b="0" strike="noStrike" spc="-1" dirty="0">
                <a:latin typeface="Arial"/>
              </a:rPr>
              <a:t> </a:t>
            </a:r>
            <a:r>
              <a:rPr lang="en-US" sz="2000" b="0" strike="noStrike" spc="-1" dirty="0" err="1">
                <a:latin typeface="Arial"/>
              </a:rPr>
              <a:t>да</a:t>
            </a:r>
            <a:r>
              <a:rPr lang="en-US" sz="2000" b="0" strike="noStrike" spc="-1" dirty="0">
                <a:latin typeface="Arial"/>
              </a:rPr>
              <a:t> </a:t>
            </a:r>
            <a:r>
              <a:rPr lang="en-US" sz="2000" b="0" strike="noStrike" spc="-1" dirty="0" err="1">
                <a:latin typeface="Arial"/>
              </a:rPr>
              <a:t>бъде</a:t>
            </a:r>
            <a:r>
              <a:rPr lang="en-US" sz="2000" b="0" strike="noStrike" spc="-1" dirty="0">
                <a:latin typeface="Arial"/>
              </a:rPr>
              <a:t> </a:t>
            </a:r>
            <a:r>
              <a:rPr lang="en-US" sz="2000" b="0" strike="noStrike" spc="-1" dirty="0" err="1">
                <a:latin typeface="Arial"/>
              </a:rPr>
              <a:t>паузирана</a:t>
            </a:r>
            <a:r>
              <a:rPr lang="en-US" sz="2000" b="0" strike="noStrike" spc="-1" dirty="0">
                <a:latin typeface="Arial"/>
              </a:rPr>
              <a:t> и </a:t>
            </a:r>
            <a:r>
              <a:rPr lang="en-US" sz="2000" b="0" strike="noStrike" spc="-1" dirty="0" err="1">
                <a:latin typeface="Arial"/>
              </a:rPr>
              <a:t>видяни</a:t>
            </a:r>
            <a:r>
              <a:rPr lang="en-US" sz="2000" b="0" strike="noStrike" spc="-1" dirty="0">
                <a:latin typeface="Arial"/>
              </a:rPr>
              <a:t> / </a:t>
            </a:r>
            <a:r>
              <a:rPr lang="en-US" sz="2000" b="0" strike="noStrike" spc="-1" dirty="0" err="1">
                <a:latin typeface="Arial"/>
              </a:rPr>
              <a:t>променяни</a:t>
            </a:r>
            <a:r>
              <a:rPr lang="en-US" sz="2000" b="0" strike="noStrike" spc="-1" dirty="0">
                <a:latin typeface="Arial"/>
              </a:rPr>
              <a:t> </a:t>
            </a:r>
            <a:r>
              <a:rPr lang="en-US" sz="2000" b="0" strike="noStrike" spc="-1" dirty="0" err="1">
                <a:latin typeface="Arial"/>
              </a:rPr>
              <a:t>стойностите</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променливи</a:t>
            </a:r>
            <a:r>
              <a:rPr lang="en-US" sz="2000" b="0" strike="noStrike" spc="-1" dirty="0">
                <a:latin typeface="Arial"/>
              </a:rPr>
              <a:t> в </a:t>
            </a:r>
            <a:r>
              <a:rPr lang="en-US" sz="2000" b="0" strike="noStrike" spc="-1" dirty="0" err="1">
                <a:latin typeface="Arial"/>
              </a:rPr>
              <a:t>реално</a:t>
            </a:r>
            <a:r>
              <a:rPr lang="en-US" sz="2000" b="0" strike="noStrike" spc="-1" dirty="0">
                <a:latin typeface="Arial"/>
              </a:rPr>
              <a:t> </a:t>
            </a:r>
            <a:r>
              <a:rPr lang="en-US" sz="2000" b="0" strike="noStrike" spc="-1" dirty="0" err="1">
                <a:latin typeface="Arial"/>
              </a:rPr>
              <a:t>време</a:t>
            </a:r>
            <a:r>
              <a:rPr lang="en-US" sz="2000" b="0" strike="noStrike" spc="-1" dirty="0">
                <a:latin typeface="Arial"/>
              </a:rPr>
              <a:t>;</a:t>
            </a:r>
          </a:p>
          <a:p>
            <a:r>
              <a:rPr lang="en-US" sz="2000" b="0" strike="noStrike" spc="-1" dirty="0" err="1">
                <a:latin typeface="Arial"/>
              </a:rPr>
              <a:t>Стойностите</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променливите</a:t>
            </a:r>
            <a:r>
              <a:rPr lang="en-US" sz="2000" b="0" strike="noStrike" spc="-1" dirty="0">
                <a:latin typeface="Arial"/>
              </a:rPr>
              <a:t> </a:t>
            </a:r>
            <a:r>
              <a:rPr lang="en-US" sz="2000" b="0" strike="noStrike" spc="-1" dirty="0" err="1">
                <a:latin typeface="Arial"/>
              </a:rPr>
              <a:t>могат</a:t>
            </a:r>
            <a:r>
              <a:rPr lang="en-US" sz="2000" b="0" strike="noStrike" spc="-1" dirty="0">
                <a:latin typeface="Arial"/>
              </a:rPr>
              <a:t> </a:t>
            </a:r>
            <a:r>
              <a:rPr lang="en-US" sz="2000" b="0" strike="noStrike" spc="-1" dirty="0" err="1">
                <a:latin typeface="Arial"/>
              </a:rPr>
              <a:t>само</a:t>
            </a:r>
            <a:r>
              <a:rPr lang="en-US" sz="2000" b="0" strike="noStrike" spc="-1" dirty="0">
                <a:latin typeface="Arial"/>
              </a:rPr>
              <a:t> </a:t>
            </a:r>
            <a:r>
              <a:rPr lang="en-US" sz="2000" b="0" strike="noStrike" spc="-1" dirty="0" err="1">
                <a:latin typeface="Arial"/>
              </a:rPr>
              <a:t>да</a:t>
            </a:r>
            <a:r>
              <a:rPr lang="en-US" sz="2000" b="0" strike="noStrike" spc="-1" dirty="0">
                <a:latin typeface="Arial"/>
              </a:rPr>
              <a:t> </a:t>
            </a:r>
            <a:r>
              <a:rPr lang="en-US" sz="2000" b="0" strike="noStrike" spc="-1" dirty="0" err="1">
                <a:latin typeface="Arial"/>
              </a:rPr>
              <a:t>бъдат</a:t>
            </a:r>
            <a:r>
              <a:rPr lang="en-US" sz="2000" b="0" strike="noStrike" spc="-1" dirty="0">
                <a:latin typeface="Arial"/>
              </a:rPr>
              <a:t> </a:t>
            </a:r>
            <a:r>
              <a:rPr lang="en-US" sz="2000" b="0" strike="noStrike" spc="-1" dirty="0" err="1">
                <a:latin typeface="Arial"/>
              </a:rPr>
              <a:t>принтирани</a:t>
            </a:r>
            <a:r>
              <a:rPr lang="en-US" sz="2000" b="0" strike="noStrike" spc="-1" dirty="0">
                <a:latin typeface="Arial"/>
              </a:rPr>
              <a:t> в </a:t>
            </a:r>
            <a:r>
              <a:rPr lang="en-US" sz="2000" b="0" strike="noStrike" spc="-1" dirty="0" err="1">
                <a:latin typeface="Arial"/>
              </a:rPr>
              <a:t>специален</a:t>
            </a:r>
            <a:r>
              <a:rPr lang="en-US" sz="2000" b="0" strike="noStrike" spc="-1" dirty="0">
                <a:latin typeface="Arial"/>
              </a:rPr>
              <a:t> </a:t>
            </a:r>
            <a:r>
              <a:rPr lang="en-US" sz="2000" b="0" strike="noStrike" spc="-1" dirty="0" err="1">
                <a:latin typeface="Arial"/>
              </a:rPr>
              <a:t>екран</a:t>
            </a:r>
            <a:r>
              <a:rPr lang="en-US" sz="2000" b="0" strike="noStrike" spc="-1" dirty="0">
                <a:latin typeface="Arial"/>
              </a:rPr>
              <a:t>, </a:t>
            </a:r>
            <a:r>
              <a:rPr lang="en-US" sz="2000" b="0" strike="noStrike" spc="-1" dirty="0" err="1">
                <a:latin typeface="Arial"/>
              </a:rPr>
              <a:t>наречен</a:t>
            </a:r>
            <a:r>
              <a:rPr lang="en-US" sz="2000" b="0" strike="noStrike" spc="-1" dirty="0">
                <a:latin typeface="Arial"/>
              </a:rPr>
              <a:t> </a:t>
            </a:r>
            <a:r>
              <a:rPr lang="en-US" sz="2000" b="0" strike="noStrike" spc="-1" dirty="0" err="1">
                <a:latin typeface="Arial"/>
              </a:rPr>
              <a:t>конзола</a:t>
            </a:r>
            <a:r>
              <a:rPr lang="en-US" sz="2000" b="0" strike="noStrike" spc="-1" dirty="0">
                <a:latin typeface="Arial"/>
              </a:rPr>
              <a:t> (console);</a:t>
            </a:r>
          </a:p>
          <a:p>
            <a:r>
              <a:rPr lang="en-US" sz="2000" b="0" strike="noStrike" spc="-1" dirty="0" err="1">
                <a:latin typeface="Arial"/>
              </a:rPr>
              <a:t>За</a:t>
            </a:r>
            <a:r>
              <a:rPr lang="en-US" sz="2000" b="0" strike="noStrike" spc="-1" dirty="0">
                <a:latin typeface="Arial"/>
              </a:rPr>
              <a:t> </a:t>
            </a:r>
            <a:r>
              <a:rPr lang="en-US" sz="2000" b="0" strike="noStrike" spc="-1" dirty="0" err="1">
                <a:latin typeface="Arial"/>
              </a:rPr>
              <a:t>целта</a:t>
            </a:r>
            <a:r>
              <a:rPr lang="en-US" sz="2000" b="0" strike="noStrike" spc="-1" dirty="0">
                <a:latin typeface="Arial"/>
              </a:rPr>
              <a:t>: Tools → Serial Monitor</a:t>
            </a:r>
          </a:p>
          <a:p>
            <a:r>
              <a:rPr lang="en-US" sz="2000" b="0" strike="noStrike" spc="-1" dirty="0">
                <a:latin typeface="Arial"/>
              </a:rPr>
              <a:t>В </a:t>
            </a:r>
            <a:r>
              <a:rPr lang="en-US" sz="2000" b="0" strike="noStrike" spc="-1" dirty="0" err="1">
                <a:latin typeface="Arial"/>
              </a:rPr>
              <a:t>началото</a:t>
            </a:r>
            <a:r>
              <a:rPr lang="en-US" sz="2000" b="0" strike="noStrike" spc="-1" dirty="0">
                <a:latin typeface="Arial"/>
              </a:rPr>
              <a:t> </a:t>
            </a:r>
            <a:r>
              <a:rPr lang="en-US" sz="2000" b="0" strike="noStrike" spc="-1" dirty="0" err="1">
                <a:latin typeface="Arial"/>
              </a:rPr>
              <a:t>серийната</a:t>
            </a:r>
            <a:r>
              <a:rPr lang="en-US" sz="2000" b="0" strike="noStrike" spc="-1" dirty="0">
                <a:latin typeface="Arial"/>
              </a:rPr>
              <a:t> </a:t>
            </a:r>
            <a:r>
              <a:rPr lang="en-US" sz="2000" b="0" strike="noStrike" spc="-1" dirty="0" err="1">
                <a:latin typeface="Arial"/>
              </a:rPr>
              <a:t>комуникация</a:t>
            </a:r>
            <a:r>
              <a:rPr lang="en-US" sz="2000" b="0" strike="noStrike" spc="-1" dirty="0">
                <a:latin typeface="Arial"/>
              </a:rPr>
              <a:t> </a:t>
            </a:r>
            <a:r>
              <a:rPr lang="en-US" sz="2000" b="0" strike="noStrike" spc="-1" dirty="0" err="1">
                <a:latin typeface="Arial"/>
              </a:rPr>
              <a:t>трябва</a:t>
            </a:r>
            <a:r>
              <a:rPr lang="en-US" sz="2000" b="0" strike="noStrike" spc="-1" dirty="0">
                <a:latin typeface="Arial"/>
              </a:rPr>
              <a:t> </a:t>
            </a:r>
            <a:r>
              <a:rPr lang="en-US" sz="2000" b="0" strike="noStrike" spc="-1" dirty="0" err="1">
                <a:latin typeface="Arial"/>
              </a:rPr>
              <a:t>да</a:t>
            </a:r>
            <a:r>
              <a:rPr lang="en-US" sz="2000" b="0" strike="noStrike" spc="-1" dirty="0">
                <a:latin typeface="Arial"/>
              </a:rPr>
              <a:t> </a:t>
            </a:r>
            <a:r>
              <a:rPr lang="en-US" sz="2000" b="0" strike="noStrike" spc="-1" dirty="0" err="1">
                <a:latin typeface="Arial"/>
              </a:rPr>
              <a:t>бъде</a:t>
            </a:r>
            <a:r>
              <a:rPr lang="en-US" sz="2000" b="0" strike="noStrike" spc="-1" dirty="0">
                <a:latin typeface="Arial"/>
              </a:rPr>
              <a:t> </a:t>
            </a:r>
            <a:r>
              <a:rPr lang="en-US" sz="2000" b="0" strike="noStrike" spc="-1" dirty="0" err="1">
                <a:latin typeface="Arial"/>
              </a:rPr>
              <a:t>инициализирана</a:t>
            </a:r>
            <a:r>
              <a:rPr lang="en-US" sz="2000" b="0" strike="noStrike" spc="-1" dirty="0">
                <a:latin typeface="Arial"/>
              </a:rPr>
              <a:t>. </a:t>
            </a:r>
            <a:r>
              <a:rPr lang="en-US" sz="2000" b="0" strike="noStrike" spc="-1" dirty="0">
                <a:latin typeface="Arial"/>
                <a:ea typeface="Noto Sans CJK SC Regular"/>
              </a:rPr>
              <a:t>	</a:t>
            </a:r>
            <a:endParaRPr lang="en-US" sz="2000" b="0" strike="noStrike" spc="-1" dirty="0">
              <a:latin typeface="Arial"/>
            </a:endParaRPr>
          </a:p>
          <a:p>
            <a:r>
              <a:rPr lang="en-US" sz="2000" b="0" strike="noStrike" spc="-1" dirty="0">
                <a:latin typeface="Arial"/>
                <a:ea typeface="Noto Sans CJK SC Regular"/>
              </a:rPr>
              <a:t>		</a:t>
            </a:r>
            <a:r>
              <a:rPr lang="en-US" sz="2000" b="0" strike="noStrike" spc="-1" dirty="0" err="1">
                <a:latin typeface="Arial"/>
              </a:rPr>
              <a:t>Serial.begin</a:t>
            </a:r>
            <a:r>
              <a:rPr lang="en-US" sz="2000" b="0" strike="noStrike" spc="-1" dirty="0">
                <a:latin typeface="Arial"/>
              </a:rPr>
              <a:t>(</a:t>
            </a:r>
            <a:r>
              <a:rPr lang="en-US" sz="2000" b="0" strike="noStrike" spc="-1" dirty="0" err="1">
                <a:latin typeface="Arial"/>
              </a:rPr>
              <a:t>baudrate</a:t>
            </a:r>
            <a:r>
              <a:rPr lang="en-US" sz="2000" b="0" strike="noStrike" spc="-1" dirty="0">
                <a:latin typeface="Arial"/>
              </a:rPr>
              <a:t>); </a:t>
            </a:r>
          </a:p>
          <a:p>
            <a:endParaRPr lang="en-US" sz="2000" b="0" strike="noStrike" spc="-1" dirty="0">
              <a:latin typeface="Arial"/>
            </a:endParaRPr>
          </a:p>
          <a:p>
            <a:r>
              <a:rPr lang="en-US" sz="2000" b="0" strike="noStrike" spc="-1" dirty="0" err="1">
                <a:latin typeface="Arial"/>
              </a:rPr>
              <a:t>Стандартни</a:t>
            </a:r>
            <a:r>
              <a:rPr lang="en-US" sz="2000" b="0" strike="noStrike" spc="-1" dirty="0">
                <a:latin typeface="Arial"/>
              </a:rPr>
              <a:t> </a:t>
            </a:r>
            <a:r>
              <a:rPr lang="en-US" sz="2000" b="0" strike="noStrike" spc="-1" dirty="0" err="1">
                <a:latin typeface="Arial"/>
              </a:rPr>
              <a:t>честоти</a:t>
            </a:r>
            <a:endParaRPr lang="en-US" sz="2000" b="0" strike="noStrike" spc="-1" dirty="0">
              <a:latin typeface="Arial"/>
            </a:endParaRPr>
          </a:p>
          <a:p>
            <a:r>
              <a:rPr lang="en-US" sz="2000" spc="-1" dirty="0">
                <a:latin typeface="Arial"/>
              </a:rPr>
              <a:t>	</a:t>
            </a:r>
            <a:r>
              <a:rPr lang="en-US" sz="2000" b="0" strike="noStrike" spc="-1" dirty="0">
                <a:latin typeface="Arial"/>
              </a:rPr>
              <a:t>9600 	baud/s	(</a:t>
            </a:r>
            <a:r>
              <a:rPr lang="en-US" sz="2000" b="0" strike="noStrike" spc="-1" dirty="0" err="1">
                <a:latin typeface="Arial"/>
              </a:rPr>
              <a:t>baudrate</a:t>
            </a:r>
            <a:r>
              <a:rPr lang="en-US" sz="2000" b="0" strike="noStrike" spc="-1" dirty="0">
                <a:latin typeface="Arial"/>
              </a:rPr>
              <a:t>)		115200	bauds/s</a:t>
            </a:r>
          </a:p>
          <a:p>
            <a:endParaRPr lang="en-US" sz="2000" b="0" strike="noStrike" spc="-1" dirty="0">
              <a:latin typeface="Arial"/>
            </a:endParaRPr>
          </a:p>
          <a:p>
            <a:r>
              <a:rPr lang="en-US" sz="2000" b="0" strike="noStrike" spc="-1" dirty="0" err="1">
                <a:latin typeface="Arial"/>
              </a:rPr>
              <a:t>Скоростта</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пренос</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данни</a:t>
            </a:r>
            <a:r>
              <a:rPr lang="en-US" sz="2000" b="0" strike="noStrike" spc="-1" dirty="0">
                <a:latin typeface="Arial"/>
              </a:rPr>
              <a:t> (</a:t>
            </a:r>
            <a:r>
              <a:rPr lang="en-US" sz="2000" b="0" strike="noStrike" spc="-1" dirty="0" err="1">
                <a:latin typeface="Arial"/>
              </a:rPr>
              <a:t>baudrate</a:t>
            </a:r>
            <a:r>
              <a:rPr lang="en-US" sz="2000" b="0" strike="noStrike" spc="-1" dirty="0">
                <a:latin typeface="Arial"/>
              </a:rPr>
              <a:t>) в </a:t>
            </a:r>
            <a:r>
              <a:rPr lang="en-US" sz="2000" b="0" strike="noStrike" spc="-1" dirty="0" err="1">
                <a:latin typeface="Arial"/>
              </a:rPr>
              <a:t>конзолата</a:t>
            </a:r>
            <a:r>
              <a:rPr lang="en-US" sz="2000" b="0" strike="noStrike" spc="-1" dirty="0">
                <a:latin typeface="Arial"/>
              </a:rPr>
              <a:t>, </a:t>
            </a:r>
            <a:r>
              <a:rPr lang="en-US" sz="2000" b="0" strike="noStrike" spc="-1" dirty="0" err="1">
                <a:latin typeface="Arial"/>
              </a:rPr>
              <a:t>трябва</a:t>
            </a:r>
            <a:r>
              <a:rPr lang="en-US" sz="2000" b="0" strike="noStrike" spc="-1" dirty="0">
                <a:latin typeface="Arial"/>
              </a:rPr>
              <a:t> </a:t>
            </a:r>
            <a:r>
              <a:rPr lang="en-US" sz="2000" b="0" strike="noStrike" spc="-1" dirty="0" err="1">
                <a:latin typeface="Arial"/>
              </a:rPr>
              <a:t>да</a:t>
            </a:r>
            <a:r>
              <a:rPr lang="en-US" sz="2000" b="0" strike="noStrike" spc="-1" dirty="0">
                <a:latin typeface="Arial"/>
              </a:rPr>
              <a:t> е </a:t>
            </a:r>
            <a:r>
              <a:rPr lang="en-US" sz="2000" b="0" strike="noStrike" spc="-1" dirty="0" err="1">
                <a:latin typeface="Arial"/>
              </a:rPr>
              <a:t>същата</a:t>
            </a:r>
            <a:r>
              <a:rPr lang="en-US" sz="2000" b="0" strike="noStrike" spc="-1" dirty="0">
                <a:latin typeface="Arial"/>
              </a:rPr>
              <a:t>, </a:t>
            </a:r>
            <a:r>
              <a:rPr lang="en-US" sz="2000" b="0" strike="noStrike" spc="-1" dirty="0" err="1">
                <a:latin typeface="Arial"/>
              </a:rPr>
              <a:t>както</a:t>
            </a:r>
            <a:r>
              <a:rPr lang="en-US" sz="2000" b="0" strike="noStrike" spc="-1" dirty="0">
                <a:latin typeface="Arial"/>
              </a:rPr>
              <a:t> в </a:t>
            </a:r>
            <a:r>
              <a:rPr lang="en-US" sz="2000" b="0" strike="noStrike" spc="-1" dirty="0" err="1">
                <a:latin typeface="Arial"/>
              </a:rPr>
              <a:t>инициализационния</a:t>
            </a:r>
            <a:r>
              <a:rPr lang="en-US" sz="2000" b="0" strike="noStrike" spc="-1" dirty="0">
                <a:latin typeface="Arial"/>
              </a:rPr>
              <a:t> </a:t>
            </a:r>
            <a:r>
              <a:rPr lang="en-US" sz="2000" b="0" strike="noStrike" spc="-1" dirty="0" err="1">
                <a:latin typeface="Arial"/>
              </a:rPr>
              <a:t>код</a:t>
            </a:r>
            <a:r>
              <a:rPr lang="en-US" sz="2000" b="0" strike="noStrike" spc="-1" dirty="0">
                <a:latin typeface="Arial"/>
              </a:rPr>
              <a:t>;</a:t>
            </a:r>
          </a:p>
          <a:p>
            <a:r>
              <a:rPr lang="en-US" sz="2000" b="0" strike="noStrike" spc="-1" dirty="0" err="1">
                <a:latin typeface="Arial"/>
              </a:rPr>
              <a:t>Отпечатването</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екрана</a:t>
            </a:r>
            <a:r>
              <a:rPr lang="en-US" sz="2000" b="0" strike="noStrike" spc="-1" dirty="0">
                <a:latin typeface="Arial"/>
              </a:rPr>
              <a:t> </a:t>
            </a:r>
            <a:r>
              <a:rPr lang="en-US" sz="2000" b="0" strike="noStrike" spc="-1" dirty="0" err="1">
                <a:latin typeface="Arial"/>
              </a:rPr>
              <a:t>се</a:t>
            </a:r>
            <a:r>
              <a:rPr lang="en-US" sz="2000" b="0" strike="noStrike" spc="-1" dirty="0">
                <a:latin typeface="Arial"/>
              </a:rPr>
              <a:t> </a:t>
            </a:r>
            <a:r>
              <a:rPr lang="en-US" sz="2000" b="0" strike="noStrike" spc="-1" dirty="0" err="1">
                <a:latin typeface="Arial"/>
              </a:rPr>
              <a:t>осъществява</a:t>
            </a:r>
            <a:r>
              <a:rPr lang="en-US" sz="2000" b="0" strike="noStrike" spc="-1" dirty="0">
                <a:latin typeface="Arial"/>
              </a:rPr>
              <a:t> с </a:t>
            </a:r>
            <a:r>
              <a:rPr lang="en-US" sz="2000" b="0" strike="noStrike" spc="-1" dirty="0" err="1">
                <a:latin typeface="Arial"/>
              </a:rPr>
              <a:t>помощта</a:t>
            </a:r>
            <a:r>
              <a:rPr lang="en-US" sz="2000" b="0" strike="noStrike" spc="-1" dirty="0">
                <a:latin typeface="Arial"/>
              </a:rPr>
              <a:t> </a:t>
            </a:r>
            <a:r>
              <a:rPr lang="en-US" sz="2000" b="0" strike="noStrike" spc="-1" dirty="0" err="1">
                <a:latin typeface="Arial"/>
              </a:rPr>
              <a:t>на</a:t>
            </a:r>
            <a:r>
              <a:rPr lang="en-US" sz="2000" b="0" strike="noStrike" spc="-1" dirty="0">
                <a:latin typeface="Arial"/>
              </a:rPr>
              <a:t> </a:t>
            </a:r>
            <a:r>
              <a:rPr lang="en-US" sz="2000" b="0" strike="noStrike" spc="-1" dirty="0" err="1">
                <a:latin typeface="Arial"/>
              </a:rPr>
              <a:t>функцията</a:t>
            </a:r>
            <a:r>
              <a:rPr lang="en-US" sz="2000" b="0" strike="noStrike" spc="-1" dirty="0">
                <a:latin typeface="Arial"/>
              </a:rPr>
              <a:t> </a:t>
            </a:r>
          </a:p>
          <a:p>
            <a:r>
              <a:rPr lang="en-US" sz="2000" b="0" strike="noStrike" spc="-1" dirty="0" err="1">
                <a:latin typeface="Arial"/>
              </a:rPr>
              <a:t>Serial.println</a:t>
            </a:r>
            <a:r>
              <a:rPr lang="en-US" sz="2000" b="0" strike="noStrike" spc="-1" dirty="0">
                <a:latin typeface="Arial"/>
              </a:rPr>
              <a:t>(</a:t>
            </a:r>
            <a:r>
              <a:rPr lang="en-US" sz="2000" b="0" strike="noStrike" spc="-1" dirty="0" err="1">
                <a:latin typeface="Arial"/>
              </a:rPr>
              <a:t>val</a:t>
            </a:r>
            <a:r>
              <a:rPr lang="en-US" sz="2000" b="0" strike="noStrike" spc="-1" dirty="0">
                <a:latin typeface="Arial"/>
              </a:rPr>
              <a:t>);</a:t>
            </a:r>
          </a:p>
          <a:p>
            <a:r>
              <a:rPr lang="en-US" sz="2000" b="0" strike="noStrike" spc="-1" dirty="0">
                <a:latin typeface="Arial"/>
              </a:rPr>
              <a:t>	</a:t>
            </a:r>
            <a:r>
              <a:rPr lang="en-US" sz="2000" b="0" strike="noStrike" spc="-1" dirty="0" err="1">
                <a:latin typeface="Arial"/>
              </a:rPr>
              <a:t>val</a:t>
            </a:r>
            <a:r>
              <a:rPr lang="en-US" sz="2000" b="0" strike="noStrike" spc="-1" dirty="0">
                <a:latin typeface="Arial"/>
              </a:rPr>
              <a:t> – </a:t>
            </a:r>
            <a:r>
              <a:rPr lang="en-US" sz="2000" b="0" strike="noStrike" spc="-1" dirty="0" err="1">
                <a:latin typeface="Arial"/>
              </a:rPr>
              <a:t>променлива</a:t>
            </a:r>
            <a:r>
              <a:rPr lang="en-US" sz="2000" b="0" strike="noStrike" spc="-1" dirty="0">
                <a:latin typeface="Arial"/>
              </a:rPr>
              <a:t> </a:t>
            </a:r>
            <a:r>
              <a:rPr lang="en-US" sz="2000" b="0" strike="noStrike" spc="-1" dirty="0" err="1">
                <a:latin typeface="Arial"/>
              </a:rPr>
              <a:t>от</a:t>
            </a:r>
            <a:r>
              <a:rPr lang="en-US" sz="2000" b="0" strike="noStrike" spc="-1" dirty="0">
                <a:latin typeface="Arial"/>
              </a:rPr>
              <a:t> </a:t>
            </a:r>
            <a:r>
              <a:rPr lang="en-US" sz="2000" b="0" strike="noStrike" spc="-1" dirty="0" err="1">
                <a:latin typeface="Arial"/>
              </a:rPr>
              <a:t>всички</a:t>
            </a:r>
            <a:r>
              <a:rPr lang="en-US" sz="2000" b="0" strike="noStrike" spc="-1" dirty="0">
                <a:latin typeface="Arial"/>
              </a:rPr>
              <a:t> </a:t>
            </a:r>
            <a:r>
              <a:rPr lang="en-US" sz="2000" b="0" strike="noStrike" spc="-1" dirty="0" err="1">
                <a:latin typeface="Arial"/>
              </a:rPr>
              <a:t>типове</a:t>
            </a:r>
            <a:r>
              <a:rPr lang="en-US" sz="2000" b="0" strike="noStrike" spc="-1" dirty="0">
                <a:latin typeface="Arial"/>
              </a:rPr>
              <a:t> – int, char, string</a:t>
            </a:r>
          </a:p>
          <a:p>
            <a:r>
              <a:rPr lang="en-US" sz="2000" b="0" strike="noStrike" spc="-1" dirty="0">
                <a:latin typeface="Arial"/>
              </a:rPr>
              <a:t>	String concatenate – </a:t>
            </a:r>
            <a:r>
              <a:rPr lang="en-US" sz="2000" b="0" strike="noStrike" spc="-1" dirty="0" err="1">
                <a:latin typeface="Arial"/>
              </a:rPr>
              <a:t>не</a:t>
            </a:r>
            <a:r>
              <a:rPr lang="en-US" sz="2000" b="0" strike="noStrike" spc="-1" dirty="0">
                <a:latin typeface="Arial"/>
              </a:rPr>
              <a:t> </a:t>
            </a:r>
            <a:r>
              <a:rPr lang="en-US" sz="2000" b="0" strike="noStrike" spc="-1" dirty="0" err="1">
                <a:latin typeface="Arial"/>
              </a:rPr>
              <a:t>се</a:t>
            </a:r>
            <a:r>
              <a:rPr lang="en-US" sz="2000" b="0" strike="noStrike" spc="-1" dirty="0">
                <a:latin typeface="Arial"/>
              </a:rPr>
              <a:t> </a:t>
            </a:r>
            <a:r>
              <a:rPr lang="en-US" sz="2000" b="0" strike="noStrike" spc="-1" dirty="0" err="1">
                <a:latin typeface="Arial"/>
              </a:rPr>
              <a:t>подържа</a:t>
            </a:r>
            <a:endParaRPr lang="en-US" sz="2000" b="0" strike="noStrike" spc="-1" dirty="0">
              <a:latin typeface="Arial"/>
            </a:endParaRPr>
          </a:p>
        </p:txBody>
      </p:sp>
      <p:sp>
        <p:nvSpPr>
          <p:cNvPr id="4" name="Slide Number Placeholder">
            <a:extLst>
              <a:ext uri="{FF2B5EF4-FFF2-40B4-BE49-F238E27FC236}">
                <a16:creationId xmlns:a16="http://schemas.microsoft.com/office/drawing/2014/main" id="{D7F46F77-CA1E-4809-9606-A0D71168653E}"/>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15</a:t>
            </a:fld>
            <a:endParaRPr lang="en-US" dirty="0">
              <a:solidFill>
                <a:prstClr val="white">
                  <a:tint val="75000"/>
                </a:prstClr>
              </a:solidFill>
            </a:endParaRPr>
          </a:p>
        </p:txBody>
      </p:sp>
    </p:spTree>
    <p:extLst>
      <p:ext uri="{BB962C8B-B14F-4D97-AF65-F5344CB8AC3E}">
        <p14:creationId xmlns:p14="http://schemas.microsoft.com/office/powerpoint/2010/main" val="161905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Debugging с Ардуино</a:t>
            </a:r>
            <a:endParaRPr lang="en-US" sz="4000" b="0" strike="noStrike" spc="-1">
              <a:latin typeface="Arial"/>
            </a:endParaRPr>
          </a:p>
        </p:txBody>
      </p:sp>
      <p:sp>
        <p:nvSpPr>
          <p:cNvPr id="246" name="TextShape 2"/>
          <p:cNvSpPr txBox="1"/>
          <p:nvPr/>
        </p:nvSpPr>
        <p:spPr>
          <a:xfrm>
            <a:off x="274320" y="1066800"/>
            <a:ext cx="11521440" cy="5323080"/>
          </a:xfrm>
          <a:prstGeom prst="rect">
            <a:avLst/>
          </a:prstGeom>
          <a:noFill/>
          <a:ln>
            <a:noFill/>
          </a:ln>
        </p:spPr>
        <p:txBody>
          <a:bodyPr lIns="90000" tIns="45000" rIns="90000" bIns="45000">
            <a:spAutoFit/>
          </a:bodyPr>
          <a:lstStyle/>
          <a:p>
            <a:r>
              <a:rPr lang="en-US" sz="2000" b="0" strike="noStrike" spc="-1" dirty="0">
                <a:latin typeface="Arial"/>
              </a:rPr>
              <a:t>	void setup() {</a:t>
            </a:r>
          </a:p>
          <a:p>
            <a:r>
              <a:rPr lang="en-US" sz="2000" b="0" strike="noStrike" spc="-1" dirty="0">
                <a:latin typeface="Arial"/>
              </a:rPr>
              <a:t>		</a:t>
            </a:r>
            <a:r>
              <a:rPr lang="en-US" sz="2000" b="0" strike="noStrike" spc="-1" dirty="0" err="1">
                <a:latin typeface="Arial"/>
              </a:rPr>
              <a:t>Serial.begin</a:t>
            </a:r>
            <a:r>
              <a:rPr lang="en-US" sz="2000" b="0" strike="noStrike" spc="-1" dirty="0">
                <a:latin typeface="Arial"/>
              </a:rPr>
              <a:t>(9600);</a:t>
            </a:r>
          </a:p>
          <a:p>
            <a:r>
              <a:rPr lang="en-US" sz="2000" b="0" strike="noStrike" spc="-1" dirty="0">
                <a:latin typeface="Arial"/>
              </a:rPr>
              <a:t>		</a:t>
            </a:r>
            <a:r>
              <a:rPr lang="en-US" sz="2000" b="0" strike="noStrike" spc="-1" dirty="0" err="1">
                <a:latin typeface="Arial"/>
              </a:rPr>
              <a:t>Serial.println</a:t>
            </a:r>
            <a:r>
              <a:rPr lang="en-US" sz="2000" b="0" strike="noStrike" spc="-1" dirty="0">
                <a:latin typeface="Arial"/>
              </a:rPr>
              <a:t>(“Ready to print data”);</a:t>
            </a:r>
          </a:p>
          <a:p>
            <a:r>
              <a:rPr lang="en-US" sz="2000" b="0" strike="noStrike" spc="-1" dirty="0">
                <a:latin typeface="Arial"/>
              </a:rPr>
              <a:t>	}</a:t>
            </a:r>
          </a:p>
          <a:p>
            <a:r>
              <a:rPr lang="en-US" sz="2000" b="0" strike="noStrike" spc="-1" dirty="0">
                <a:latin typeface="Arial"/>
              </a:rPr>
              <a:t>	</a:t>
            </a:r>
          </a:p>
          <a:p>
            <a:r>
              <a:rPr lang="en-US" sz="2000" b="0" strike="noStrike" spc="-1" dirty="0">
                <a:latin typeface="Arial"/>
              </a:rPr>
              <a:t>	void loop() {</a:t>
            </a:r>
          </a:p>
          <a:p>
            <a:r>
              <a:rPr lang="en-US" sz="2000" b="0" strike="noStrike" spc="-1" dirty="0">
                <a:latin typeface="Arial"/>
              </a:rPr>
              <a:t>		for(int I = 0; I &lt; 10; I++) {</a:t>
            </a:r>
          </a:p>
          <a:p>
            <a:r>
              <a:rPr lang="en-US" sz="2000" b="0" strike="noStrike" spc="-1" dirty="0">
                <a:latin typeface="Arial"/>
              </a:rPr>
              <a:t>			</a:t>
            </a:r>
            <a:r>
              <a:rPr lang="en-US" sz="2000" b="0" strike="noStrike" spc="-1" dirty="0" err="1">
                <a:latin typeface="Arial"/>
              </a:rPr>
              <a:t>Serial.print</a:t>
            </a:r>
            <a:r>
              <a:rPr lang="en-US" sz="2000" b="0" strike="noStrike" spc="-1" dirty="0">
                <a:latin typeface="Arial"/>
              </a:rPr>
              <a:t>(“Value of I is: “);</a:t>
            </a:r>
          </a:p>
          <a:p>
            <a:r>
              <a:rPr lang="en-US" sz="2000" b="0" strike="noStrike" spc="-1" dirty="0">
                <a:latin typeface="Arial"/>
              </a:rPr>
              <a:t>			</a:t>
            </a:r>
            <a:r>
              <a:rPr lang="en-US" sz="2000" b="0" strike="noStrike" spc="-1" dirty="0" err="1">
                <a:latin typeface="Arial"/>
              </a:rPr>
              <a:t>Serial.println</a:t>
            </a:r>
            <a:r>
              <a:rPr lang="en-US" sz="2000" b="0" strike="noStrike" spc="-1" dirty="0">
                <a:latin typeface="Arial"/>
              </a:rPr>
              <a:t>(I);</a:t>
            </a:r>
          </a:p>
          <a:p>
            <a:r>
              <a:rPr lang="en-US" sz="2000" b="0" strike="noStrike" spc="-1" dirty="0">
                <a:latin typeface="Arial"/>
              </a:rPr>
              <a:t>			if(I == 5) {</a:t>
            </a:r>
          </a:p>
          <a:p>
            <a:r>
              <a:rPr lang="en-US" sz="2000" b="0" strike="noStrike" spc="-1" dirty="0">
                <a:latin typeface="Arial"/>
              </a:rPr>
              <a:t>				</a:t>
            </a:r>
            <a:r>
              <a:rPr lang="en-US" sz="2000" b="0" strike="noStrike" spc="-1" dirty="0" err="1">
                <a:latin typeface="Arial"/>
              </a:rPr>
              <a:t>Serial.println</a:t>
            </a:r>
            <a:r>
              <a:rPr lang="en-US" sz="2000" b="0" strike="noStrike" spc="-1" dirty="0">
                <a:latin typeface="Arial"/>
              </a:rPr>
              <a:t>(“YEY, we are in the middle”);</a:t>
            </a:r>
          </a:p>
          <a:p>
            <a:r>
              <a:rPr lang="en-US" sz="2000" b="0" strike="noStrike" spc="-1" dirty="0">
                <a:latin typeface="Arial"/>
              </a:rPr>
              <a:t>			}</a:t>
            </a:r>
          </a:p>
          <a:p>
            <a:r>
              <a:rPr lang="en-US" sz="2000" b="0" strike="noStrike" spc="-1" dirty="0">
                <a:latin typeface="Arial"/>
              </a:rPr>
              <a:t>		}</a:t>
            </a:r>
          </a:p>
          <a:p>
            <a:r>
              <a:rPr lang="en-US" sz="2000" b="0" strike="noStrike" spc="-1" dirty="0">
                <a:latin typeface="Arial"/>
              </a:rPr>
              <a:t>	}</a:t>
            </a:r>
          </a:p>
          <a:p>
            <a:endParaRPr lang="en-US" sz="2000" b="0" strike="noStrike" spc="-1" dirty="0">
              <a:latin typeface="Arial"/>
            </a:endParaRPr>
          </a:p>
          <a:p>
            <a:r>
              <a:rPr lang="en-US" sz="2000" b="0" strike="noStrike" spc="-1" dirty="0">
                <a:latin typeface="Arial"/>
              </a:rPr>
              <a:t>	</a:t>
            </a:r>
            <a:r>
              <a:rPr lang="en-US" sz="2000" b="0" strike="noStrike" spc="-1" dirty="0" err="1">
                <a:latin typeface="Arial"/>
              </a:rPr>
              <a:t>Дискусия</a:t>
            </a:r>
            <a:r>
              <a:rPr lang="en-US" sz="2000" b="0" strike="noStrike" spc="-1" dirty="0">
                <a:latin typeface="Arial"/>
              </a:rPr>
              <a:t>: </a:t>
            </a:r>
            <a:r>
              <a:rPr lang="en-US" sz="2000" b="0" strike="noStrike" spc="-1" dirty="0" err="1">
                <a:latin typeface="Arial"/>
              </a:rPr>
              <a:t>Какъв</a:t>
            </a:r>
            <a:r>
              <a:rPr lang="en-US" sz="2000" b="0" strike="noStrike" spc="-1" dirty="0">
                <a:latin typeface="Arial"/>
              </a:rPr>
              <a:t> </a:t>
            </a:r>
            <a:r>
              <a:rPr lang="en-US" sz="2000" b="0" strike="noStrike" spc="-1" dirty="0" err="1">
                <a:latin typeface="Arial"/>
              </a:rPr>
              <a:t>очаквате</a:t>
            </a:r>
            <a:r>
              <a:rPr lang="en-US" sz="2000" b="0" strike="noStrike" spc="-1" dirty="0">
                <a:latin typeface="Arial"/>
              </a:rPr>
              <a:t> </a:t>
            </a:r>
            <a:r>
              <a:rPr lang="en-US" sz="2000" b="0" strike="noStrike" spc="-1" dirty="0" err="1">
                <a:latin typeface="Arial"/>
              </a:rPr>
              <a:t>да</a:t>
            </a:r>
            <a:r>
              <a:rPr lang="en-US" sz="2000" b="0" strike="noStrike" spc="-1" dirty="0">
                <a:latin typeface="Arial"/>
              </a:rPr>
              <a:t> е </a:t>
            </a:r>
            <a:r>
              <a:rPr lang="en-US" sz="2000" b="0" strike="noStrike" spc="-1" dirty="0" err="1">
                <a:latin typeface="Arial"/>
              </a:rPr>
              <a:t>резултатът</a:t>
            </a:r>
            <a:r>
              <a:rPr lang="en-US" sz="2000" b="0" strike="noStrike" spc="-1" dirty="0">
                <a:latin typeface="Arial"/>
              </a:rPr>
              <a:t>?</a:t>
            </a:r>
          </a:p>
          <a:p>
            <a:endParaRPr lang="en-US" sz="2000" b="0" strike="noStrike" spc="-1" dirty="0">
              <a:latin typeface="Arial"/>
            </a:endParaRPr>
          </a:p>
        </p:txBody>
      </p:sp>
      <p:sp>
        <p:nvSpPr>
          <p:cNvPr id="4" name="Slide Number Placeholder">
            <a:extLst>
              <a:ext uri="{FF2B5EF4-FFF2-40B4-BE49-F238E27FC236}">
                <a16:creationId xmlns:a16="http://schemas.microsoft.com/office/drawing/2014/main" id="{6B4AC96D-A12B-442D-807D-2F3B591CCA91}"/>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16</a:t>
            </a:fld>
            <a:endParaRPr lang="en-US" dirty="0">
              <a:solidFill>
                <a:prstClr val="white">
                  <a:tint val="75000"/>
                </a:prstClr>
              </a:solidFill>
            </a:endParaRPr>
          </a:p>
        </p:txBody>
      </p:sp>
    </p:spTree>
    <p:extLst>
      <p:ext uri="{BB962C8B-B14F-4D97-AF65-F5344CB8AC3E}">
        <p14:creationId xmlns:p14="http://schemas.microsoft.com/office/powerpoint/2010/main" val="282361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B11E559E-184D-4666-BA51-6058DBF7C1A5}" type="slidenum">
              <a:rPr lang="en-US" sz="1000" b="0" strike="noStrike" spc="-1">
                <a:solidFill>
                  <a:srgbClr val="FFFFFF"/>
                </a:solidFill>
                <a:latin typeface="Calibri"/>
              </a:rPr>
              <a:t>17</a:t>
            </a:fld>
            <a:endParaRPr lang="en-US" sz="1000" b="0" strike="noStrike" spc="-1">
              <a:latin typeface="Arial"/>
            </a:endParaRPr>
          </a:p>
        </p:txBody>
      </p:sp>
      <p:sp>
        <p:nvSpPr>
          <p:cNvPr id="250"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en-US" sz="3200" b="0" strike="noStrike" spc="-1">
                <a:solidFill>
                  <a:srgbClr val="FFFFFF"/>
                </a:solidFill>
                <a:latin typeface="Calibri"/>
              </a:rPr>
              <a:t>Какво е ардуино</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Основни блокове в ардуино</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Работа с цифровите пинове</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Управление на светодиод</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Управление на бутон</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Работа със серийна конзола</a:t>
            </a:r>
            <a:endParaRPr lang="en-US" sz="3200" b="0" strike="noStrike" spc="-1">
              <a:latin typeface="Arial"/>
            </a:endParaRPr>
          </a:p>
          <a:p>
            <a:pPr marL="304920" indent="-304200">
              <a:lnSpc>
                <a:spcPct val="100000"/>
              </a:lnSpc>
              <a:buClr>
                <a:srgbClr val="F2B254"/>
              </a:buClr>
              <a:buFont typeface="Wingdings" charset="2"/>
              <a:buChar char=""/>
            </a:pPr>
            <a:endParaRPr lang="en-US" sz="3200" b="0" strike="noStrike" spc="-1">
              <a:latin typeface="Arial"/>
            </a:endParaRPr>
          </a:p>
        </p:txBody>
      </p:sp>
      <p:sp>
        <p:nvSpPr>
          <p:cNvPr id="251"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Какво научихме днес?</a:t>
            </a:r>
            <a:endParaRPr lang="en-US" sz="4000" b="0" strike="noStrike" spc="-1">
              <a:latin typeface="Arial"/>
            </a:endParaRPr>
          </a:p>
        </p:txBody>
      </p:sp>
      <p:pic>
        <p:nvPicPr>
          <p:cNvPr id="252" name="Picture 2"/>
          <p:cNvPicPr/>
          <p:nvPr/>
        </p:nvPicPr>
        <p:blipFill>
          <a:blip r:embed="rId3"/>
          <a:stretch/>
        </p:blipFill>
        <p:spPr>
          <a:xfrm>
            <a:off x="8859600" y="1676520"/>
            <a:ext cx="2873160" cy="2458080"/>
          </a:xfrm>
          <a:prstGeom prst="rect">
            <a:avLst/>
          </a:prstGeom>
          <a:ln>
            <a:noFill/>
          </a:ln>
        </p:spPr>
      </p:pic>
      <p:sp>
        <p:nvSpPr>
          <p:cNvPr id="6" name="Slide Number Placeholder">
            <a:extLst>
              <a:ext uri="{FF2B5EF4-FFF2-40B4-BE49-F238E27FC236}">
                <a16:creationId xmlns:a16="http://schemas.microsoft.com/office/drawing/2014/main" id="{6CF9F600-46B9-413E-821D-E0CA88CFF6F3}"/>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41178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Content"/>
          <p:cNvSpPr>
            <a:spLocks noGrp="1"/>
          </p:cNvSpPr>
          <p:nvPr>
            <p:ph idx="1"/>
          </p:nvPr>
        </p:nvSpPr>
        <p:spPr>
          <a:xfrm>
            <a:off x="146037" y="1151121"/>
            <a:ext cx="11891975" cy="5570355"/>
          </a:xfrm>
        </p:spPr>
        <p:txBody>
          <a:bodyPr>
            <a:normAutofit/>
          </a:bodyPr>
          <a:lstStyle/>
          <a:p>
            <a:r>
              <a:rPr lang="bg-BG" sz="2900" dirty="0"/>
              <a:t>Настоящият курс </a:t>
            </a:r>
            <a:r>
              <a:rPr lang="en-US" sz="2900" dirty="0"/>
              <a:t>(</a:t>
            </a:r>
            <a:r>
              <a:rPr lang="bg-BG" sz="2900" dirty="0"/>
              <a:t>презентации</a:t>
            </a:r>
            <a:r>
              <a:rPr lang="en-US" sz="2900" dirty="0"/>
              <a:t>, </a:t>
            </a:r>
            <a:r>
              <a:rPr lang="bg-BG" sz="2900" dirty="0"/>
              <a:t>примери</a:t>
            </a:r>
            <a:r>
              <a:rPr lang="en-US" sz="2900" dirty="0"/>
              <a:t>, </a:t>
            </a:r>
            <a:r>
              <a:rPr lang="bg-BG" sz="2900" dirty="0"/>
              <a:t>задачи, упражнения и др.</a:t>
            </a:r>
            <a:r>
              <a:rPr lang="en-US" sz="2900" dirty="0"/>
              <a:t>)</a:t>
            </a:r>
            <a:r>
              <a:rPr lang="bg-BG" sz="2900" dirty="0"/>
              <a:t> е разработен за нуждите на Национална програма "</a:t>
            </a:r>
            <a:r>
              <a:rPr lang="bg-BG" sz="2900" b="1" dirty="0">
                <a:solidFill>
                  <a:schemeClr val="tx2">
                    <a:lumMod val="75000"/>
                  </a:schemeClr>
                </a:solidFill>
              </a:rPr>
              <a:t>Обучение за ИТ кариера</a:t>
            </a:r>
            <a:r>
              <a:rPr lang="bg-BG" sz="2900" dirty="0"/>
              <a:t>" на МОН за подготовка по професия "Приложен програмист"</a:t>
            </a:r>
          </a:p>
          <a:p>
            <a:endParaRPr lang="bg-BG" sz="2900" dirty="0"/>
          </a:p>
          <a:p>
            <a:endParaRPr lang="en-US" sz="2900" dirty="0"/>
          </a:p>
          <a:p>
            <a:endParaRPr lang="bg-BG" sz="2900" dirty="0"/>
          </a:p>
          <a:p>
            <a:r>
              <a:rPr lang="bg-BG" sz="2900" dirty="0"/>
              <a:t>Курсът се разпространява под свободен</a:t>
            </a:r>
            <a:r>
              <a:rPr lang="bg-BG" sz="2900" dirty="0">
                <a:solidFill>
                  <a:schemeClr val="tx2">
                    <a:lumMod val="75000"/>
                  </a:schemeClr>
                </a:solidFill>
              </a:rPr>
              <a:t> </a:t>
            </a:r>
            <a:r>
              <a:rPr lang="bg-BG" sz="2900" dirty="0"/>
              <a:t>лиценз</a:t>
            </a:r>
            <a:r>
              <a:rPr lang="en-US" sz="2900" b="1" dirty="0">
                <a:solidFill>
                  <a:schemeClr val="tx2">
                    <a:lumMod val="75000"/>
                  </a:schemeClr>
                </a:solidFill>
              </a:rPr>
              <a:t> CC-BY-NC-SA</a:t>
            </a:r>
            <a:endParaRPr lang="bg-BG" sz="2900" b="1" dirty="0">
              <a:solidFill>
                <a:schemeClr val="tx2">
                  <a:lumMod val="75000"/>
                </a:schemeClr>
              </a:solidFill>
            </a:endParaRPr>
          </a:p>
        </p:txBody>
      </p:sp>
      <p:pic>
        <p:nvPicPr>
          <p:cNvPr id="22" name="Logo CC-BY-NC-SA">
            <a:hlinkClick r:id="rId3"/>
            <a:extLst>
              <a:ext uri="{FF2B5EF4-FFF2-40B4-BE49-F238E27FC236}">
                <a16:creationId xmlns:a16="http://schemas.microsoft.com/office/drawing/2014/main" id="{F7FF078B-D7E3-4FDC-B697-3E0B738E780E}"/>
              </a:ext>
            </a:extLst>
          </p:cNvPr>
          <p:cNvPicPr>
            <a:picLocks noChangeAspect="1"/>
          </p:cNvPicPr>
          <p:nvPr/>
        </p:nvPicPr>
        <p:blipFill>
          <a:blip r:embed="rId4"/>
          <a:stretch>
            <a:fillRect/>
          </a:stretch>
        </p:blipFill>
        <p:spPr>
          <a:xfrm>
            <a:off x="4621206" y="5344010"/>
            <a:ext cx="2946413" cy="1056790"/>
          </a:xfrm>
          <a:prstGeom prst="rect">
            <a:avLst/>
          </a:prstGeom>
        </p:spPr>
      </p:pic>
      <p:grpSp>
        <p:nvGrpSpPr>
          <p:cNvPr id="5" name="Group Logos">
            <a:extLst>
              <a:ext uri="{FF2B5EF4-FFF2-40B4-BE49-F238E27FC236}">
                <a16:creationId xmlns:a16="http://schemas.microsoft.com/office/drawing/2014/main" id="{0602D838-02AF-4A2B-9E34-F6768ABCBB84}"/>
              </a:ext>
            </a:extLst>
          </p:cNvPr>
          <p:cNvGrpSpPr/>
          <p:nvPr/>
        </p:nvGrpSpPr>
        <p:grpSpPr>
          <a:xfrm>
            <a:off x="2589212" y="2954298"/>
            <a:ext cx="6749003" cy="1160502"/>
            <a:chOff x="2850609" y="2610725"/>
            <a:chExt cx="6749003" cy="1160502"/>
          </a:xfrm>
        </p:grpSpPr>
        <p:pic>
          <p:nvPicPr>
            <p:cNvPr id="10" name="Logo IT Career" descr="A close up of a logo&#10;&#10;Description automatically generated">
              <a:hlinkClick r:id="rId5"/>
              <a:extLst>
                <a:ext uri="{FF2B5EF4-FFF2-40B4-BE49-F238E27FC236}">
                  <a16:creationId xmlns:a16="http://schemas.microsoft.com/office/drawing/2014/main" id="{C6B4761B-EE8B-460E-A5AF-6A003F2552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609" y="2616473"/>
              <a:ext cx="3360364" cy="1149012"/>
            </a:xfrm>
            <a:prstGeom prst="roundRect">
              <a:avLst>
                <a:gd name="adj" fmla="val 4326"/>
              </a:avLst>
            </a:prstGeom>
            <a:noFill/>
            <a:ln>
              <a:solidFill>
                <a:schemeClr val="accent2">
                  <a:lumMod val="75000"/>
                </a:schemeClr>
              </a:solidFill>
            </a:ln>
          </p:spPr>
        </p:pic>
        <p:pic>
          <p:nvPicPr>
            <p:cNvPr id="12" name="Logo Ministry of Education">
              <a:hlinkClick r:id="rId7"/>
              <a:extLst>
                <a:ext uri="{FF2B5EF4-FFF2-40B4-BE49-F238E27FC236}">
                  <a16:creationId xmlns:a16="http://schemas.microsoft.com/office/drawing/2014/main" id="{E65F853D-4D5F-404D-B9AA-6840D11022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1913" y="2610725"/>
              <a:ext cx="2517699" cy="1160502"/>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sp>
        <p:nvSpPr>
          <p:cNvPr id="2" name="Slide Title"/>
          <p:cNvSpPr>
            <a:spLocks noGrp="1"/>
          </p:cNvSpPr>
          <p:nvPr>
            <p:ph type="title"/>
          </p:nvPr>
        </p:nvSpPr>
        <p:spPr>
          <a:xfrm>
            <a:off x="188815" y="40341"/>
            <a:ext cx="11849197" cy="1110780"/>
          </a:xfrm>
        </p:spPr>
        <p:txBody>
          <a:bodyPr>
            <a:normAutofit/>
          </a:bodyPr>
          <a:lstStyle/>
          <a:p>
            <a:r>
              <a:rPr lang="bg-BG" dirty="0"/>
              <a:t>Министерство на образованието и науката (МОН)</a:t>
            </a:r>
            <a:endParaRPr lang="en-US" dirty="0"/>
          </a:p>
        </p:txBody>
      </p:sp>
      <p:sp>
        <p:nvSpPr>
          <p:cNvPr id="11" name="Slide Number Placeholder">
            <a:extLst>
              <a:ext uri="{FF2B5EF4-FFF2-40B4-BE49-F238E27FC236}">
                <a16:creationId xmlns:a16="http://schemas.microsoft.com/office/drawing/2014/main" id="{7144ABA6-B0FD-4A55-9B3B-163B2C65FE1A}"/>
              </a:ext>
            </a:extLst>
          </p:cNvP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18</a:t>
            </a:fld>
            <a:endParaRPr lang="en-US" dirty="0">
              <a:solidFill>
                <a:prstClr val="white">
                  <a:tint val="75000"/>
                </a:prstClr>
              </a:solidFill>
            </a:endParaRPr>
          </a:p>
        </p:txBody>
      </p:sp>
    </p:spTree>
    <p:extLst>
      <p:ext uri="{BB962C8B-B14F-4D97-AF65-F5344CB8AC3E}">
        <p14:creationId xmlns:p14="http://schemas.microsoft.com/office/powerpoint/2010/main" val="17739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Съдържание</a:t>
            </a:r>
            <a:endParaRPr lang="en-US" sz="4000" b="0" strike="noStrike" spc="-1">
              <a:latin typeface="Arial"/>
            </a:endParaRPr>
          </a:p>
        </p:txBody>
      </p:sp>
      <p:sp>
        <p:nvSpPr>
          <p:cNvPr id="178"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29EE2A13-2E3F-4480-8991-06212823557E}" type="slidenum">
              <a:rPr lang="en-US" sz="1000" b="0" strike="noStrike" spc="-1">
                <a:solidFill>
                  <a:srgbClr val="FFFFFF"/>
                </a:solidFill>
                <a:latin typeface="Calibri"/>
              </a:rPr>
              <a:t>2</a:t>
            </a:fld>
            <a:endParaRPr lang="en-US" sz="1000" b="0" strike="noStrike" spc="-1">
              <a:latin typeface="Arial"/>
            </a:endParaRPr>
          </a:p>
        </p:txBody>
      </p:sp>
      <p:sp>
        <p:nvSpPr>
          <p:cNvPr id="179"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Света на ардуино</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Основни компоненти</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Работа с емулатора</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Първи стъпки</a:t>
            </a:r>
            <a:endParaRPr lang="en-US" sz="3400" b="0" strike="noStrike" spc="-1">
              <a:latin typeface="Arial"/>
            </a:endParaRPr>
          </a:p>
        </p:txBody>
      </p:sp>
      <p:pic>
        <p:nvPicPr>
          <p:cNvPr id="180" name="Picture 2"/>
          <p:cNvPicPr/>
          <p:nvPr/>
        </p:nvPicPr>
        <p:blipFill>
          <a:blip r:embed="rId2"/>
          <a:stretch/>
        </p:blipFill>
        <p:spPr>
          <a:xfrm>
            <a:off x="8609040" y="2822040"/>
            <a:ext cx="3405960" cy="3515040"/>
          </a:xfrm>
          <a:prstGeom prst="rect">
            <a:avLst/>
          </a:prstGeom>
          <a:ln>
            <a:noFill/>
          </a:ln>
        </p:spPr>
      </p:pic>
      <p:sp>
        <p:nvSpPr>
          <p:cNvPr id="6" name="Slide Number Placeholder">
            <a:extLst>
              <a:ext uri="{FF2B5EF4-FFF2-40B4-BE49-F238E27FC236}">
                <a16:creationId xmlns:a16="http://schemas.microsoft.com/office/drawing/2014/main" id="{E64439A8-AE52-4F03-ABDA-919C6DC19C00}"/>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423108669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Какво е Ардуино?</a:t>
            </a:r>
            <a:endParaRPr lang="en-US" sz="4000" b="0" strike="noStrike" spc="-1">
              <a:latin typeface="Arial"/>
            </a:endParaRPr>
          </a:p>
        </p:txBody>
      </p:sp>
      <p:sp>
        <p:nvSpPr>
          <p:cNvPr id="18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r>
              <a:rPr lang="en-US" sz="3400" b="0" strike="noStrike" spc="-1">
                <a:solidFill>
                  <a:srgbClr val="FFFFFF"/>
                </a:solidFill>
                <a:latin typeface="Calibri"/>
              </a:rPr>
              <a:t>  		Микроконтролерна платка, съдържаща в себе си захранващ модул, USB порт за комуникация с компютър, микроконтролер и изходни рейки за свързване на периферни устройства.</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Улеснява процеса на създаване на микропроцесорни системи, като предоставя единна унифицирана платформа.</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Предоставя отворен код и принципни електрически схеми.</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a:t>
            </a:r>
            <a:endParaRPr lang="en-US" sz="3400" b="0" strike="noStrike" spc="-1">
              <a:latin typeface="Arial"/>
            </a:endParaRPr>
          </a:p>
          <a:p>
            <a:pPr marL="304920" indent="-304200">
              <a:lnSpc>
                <a:spcPct val="100000"/>
              </a:lnSpc>
            </a:pPr>
            <a:endParaRPr lang="en-US" sz="3400" b="0" strike="noStrike" spc="-1">
              <a:latin typeface="Arial"/>
            </a:endParaRPr>
          </a:p>
        </p:txBody>
      </p:sp>
      <p:sp>
        <p:nvSpPr>
          <p:cNvPr id="4" name="Slide Number Placeholder">
            <a:extLst>
              <a:ext uri="{FF2B5EF4-FFF2-40B4-BE49-F238E27FC236}">
                <a16:creationId xmlns:a16="http://schemas.microsoft.com/office/drawing/2014/main" id="{0AE2EE02-BA78-48CD-A4E1-ADB0BDFA83FE}"/>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205586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Видове</a:t>
            </a:r>
            <a:endParaRPr lang="en-US" sz="4000" b="0" strike="noStrike" spc="-1">
              <a:latin typeface="Arial"/>
            </a:endParaRPr>
          </a:p>
        </p:txBody>
      </p:sp>
      <p:sp>
        <p:nvSpPr>
          <p:cNvPr id="184"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pic>
        <p:nvPicPr>
          <p:cNvPr id="185" name="Picture 184"/>
          <p:cNvPicPr/>
          <p:nvPr/>
        </p:nvPicPr>
        <p:blipFill>
          <a:blip r:embed="rId2"/>
          <a:stretch/>
        </p:blipFill>
        <p:spPr>
          <a:xfrm>
            <a:off x="396000" y="1206360"/>
            <a:ext cx="3718800" cy="2359800"/>
          </a:xfrm>
          <a:prstGeom prst="rect">
            <a:avLst/>
          </a:prstGeom>
          <a:ln>
            <a:noFill/>
          </a:ln>
        </p:spPr>
      </p:pic>
      <p:pic>
        <p:nvPicPr>
          <p:cNvPr id="186" name="Picture 185"/>
          <p:cNvPicPr/>
          <p:nvPr/>
        </p:nvPicPr>
        <p:blipFill>
          <a:blip r:embed="rId3"/>
          <a:stretch/>
        </p:blipFill>
        <p:spPr>
          <a:xfrm>
            <a:off x="4480560" y="1252800"/>
            <a:ext cx="3712320" cy="2346840"/>
          </a:xfrm>
          <a:prstGeom prst="rect">
            <a:avLst/>
          </a:prstGeom>
          <a:ln>
            <a:noFill/>
          </a:ln>
        </p:spPr>
      </p:pic>
      <p:pic>
        <p:nvPicPr>
          <p:cNvPr id="187" name="Picture 186"/>
          <p:cNvPicPr/>
          <p:nvPr/>
        </p:nvPicPr>
        <p:blipFill>
          <a:blip r:embed="rId4"/>
          <a:stretch/>
        </p:blipFill>
        <p:spPr>
          <a:xfrm>
            <a:off x="8595360" y="1257120"/>
            <a:ext cx="3017520" cy="2400480"/>
          </a:xfrm>
          <a:prstGeom prst="rect">
            <a:avLst/>
          </a:prstGeom>
          <a:ln>
            <a:noFill/>
          </a:ln>
        </p:spPr>
      </p:pic>
      <p:pic>
        <p:nvPicPr>
          <p:cNvPr id="188" name="Picture 187"/>
          <p:cNvPicPr/>
          <p:nvPr/>
        </p:nvPicPr>
        <p:blipFill>
          <a:blip r:embed="rId5"/>
          <a:stretch/>
        </p:blipFill>
        <p:spPr>
          <a:xfrm>
            <a:off x="360360" y="3776040"/>
            <a:ext cx="3114360" cy="2939040"/>
          </a:xfrm>
          <a:prstGeom prst="rect">
            <a:avLst/>
          </a:prstGeom>
          <a:ln>
            <a:noFill/>
          </a:ln>
        </p:spPr>
      </p:pic>
      <p:pic>
        <p:nvPicPr>
          <p:cNvPr id="189" name="Picture 188"/>
          <p:cNvPicPr/>
          <p:nvPr/>
        </p:nvPicPr>
        <p:blipFill>
          <a:blip r:embed="rId6"/>
          <a:stretch/>
        </p:blipFill>
        <p:spPr>
          <a:xfrm>
            <a:off x="3749040" y="3789720"/>
            <a:ext cx="2926080" cy="2926080"/>
          </a:xfrm>
          <a:prstGeom prst="rect">
            <a:avLst/>
          </a:prstGeom>
          <a:ln>
            <a:noFill/>
          </a:ln>
        </p:spPr>
      </p:pic>
      <p:pic>
        <p:nvPicPr>
          <p:cNvPr id="190" name="Picture 189"/>
          <p:cNvPicPr/>
          <p:nvPr/>
        </p:nvPicPr>
        <p:blipFill>
          <a:blip r:embed="rId7"/>
          <a:stretch/>
        </p:blipFill>
        <p:spPr>
          <a:xfrm>
            <a:off x="6858000" y="3773880"/>
            <a:ext cx="4572000" cy="2901240"/>
          </a:xfrm>
          <a:prstGeom prst="rect">
            <a:avLst/>
          </a:prstGeom>
          <a:ln>
            <a:noFill/>
          </a:ln>
        </p:spPr>
      </p:pic>
      <p:sp>
        <p:nvSpPr>
          <p:cNvPr id="10" name="Slide Number Placeholder">
            <a:extLst>
              <a:ext uri="{FF2B5EF4-FFF2-40B4-BE49-F238E27FC236}">
                <a16:creationId xmlns:a16="http://schemas.microsoft.com/office/drawing/2014/main" id="{C889A251-2A27-4A7E-B531-6F673A352E18}"/>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56069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модули</a:t>
            </a:r>
            <a:endParaRPr lang="en-US" sz="4000" b="0" strike="noStrike" spc="-1">
              <a:latin typeface="Arial"/>
            </a:endParaRPr>
          </a:p>
        </p:txBody>
      </p:sp>
      <p:sp>
        <p:nvSpPr>
          <p:cNvPr id="192"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pic>
        <p:nvPicPr>
          <p:cNvPr id="193" name="Picture 192"/>
          <p:cNvPicPr/>
          <p:nvPr/>
        </p:nvPicPr>
        <p:blipFill>
          <a:blip r:embed="rId2"/>
          <a:stretch/>
        </p:blipFill>
        <p:spPr>
          <a:xfrm>
            <a:off x="3291840" y="1262520"/>
            <a:ext cx="5257440" cy="5257440"/>
          </a:xfrm>
          <a:prstGeom prst="rect">
            <a:avLst/>
          </a:prstGeom>
          <a:ln>
            <a:noFill/>
          </a:ln>
        </p:spPr>
      </p:pic>
      <p:sp>
        <p:nvSpPr>
          <p:cNvPr id="194" name="CustomShape 3"/>
          <p:cNvSpPr/>
          <p:nvPr/>
        </p:nvSpPr>
        <p:spPr>
          <a:xfrm>
            <a:off x="3474720" y="2743200"/>
            <a:ext cx="1280160" cy="82296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5" name="CustomShape 4"/>
          <p:cNvSpPr/>
          <p:nvPr/>
        </p:nvSpPr>
        <p:spPr>
          <a:xfrm>
            <a:off x="5760720" y="4297680"/>
            <a:ext cx="2286000" cy="54864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6" name="CustomShape 5"/>
          <p:cNvSpPr/>
          <p:nvPr/>
        </p:nvSpPr>
        <p:spPr>
          <a:xfrm>
            <a:off x="3657600" y="4206240"/>
            <a:ext cx="1188720" cy="137160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7" name="CustomShape 6"/>
          <p:cNvSpPr/>
          <p:nvPr/>
        </p:nvSpPr>
        <p:spPr>
          <a:xfrm>
            <a:off x="5577840" y="5394960"/>
            <a:ext cx="1371600" cy="18288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8" name="CustomShape 7"/>
          <p:cNvSpPr/>
          <p:nvPr/>
        </p:nvSpPr>
        <p:spPr>
          <a:xfrm>
            <a:off x="7132320" y="5394960"/>
            <a:ext cx="1005840" cy="18288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9" name="CustomShape 8"/>
          <p:cNvSpPr/>
          <p:nvPr/>
        </p:nvSpPr>
        <p:spPr>
          <a:xfrm>
            <a:off x="5669280" y="2194560"/>
            <a:ext cx="246888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0" name="CustomShape 9"/>
          <p:cNvSpPr/>
          <p:nvPr/>
        </p:nvSpPr>
        <p:spPr>
          <a:xfrm>
            <a:off x="5486400" y="3200400"/>
            <a:ext cx="45720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1" name="CustomShape 10"/>
          <p:cNvSpPr/>
          <p:nvPr/>
        </p:nvSpPr>
        <p:spPr>
          <a:xfrm>
            <a:off x="5486400" y="2743200"/>
            <a:ext cx="45720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2" name="CustomShape 11"/>
          <p:cNvSpPr/>
          <p:nvPr/>
        </p:nvSpPr>
        <p:spPr>
          <a:xfrm>
            <a:off x="4023360" y="2194560"/>
            <a:ext cx="640080" cy="45720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3" name="CustomShape 12"/>
          <p:cNvSpPr/>
          <p:nvPr/>
        </p:nvSpPr>
        <p:spPr>
          <a:xfrm>
            <a:off x="2468880" y="2194560"/>
            <a:ext cx="137160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Бутон Reset</a:t>
            </a:r>
          </a:p>
        </p:txBody>
      </p:sp>
      <p:sp>
        <p:nvSpPr>
          <p:cNvPr id="204" name="CustomShape 13"/>
          <p:cNvSpPr/>
          <p:nvPr/>
        </p:nvSpPr>
        <p:spPr>
          <a:xfrm>
            <a:off x="1920240" y="2834640"/>
            <a:ext cx="137160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USB Type B</a:t>
            </a:r>
          </a:p>
        </p:txBody>
      </p:sp>
      <p:sp>
        <p:nvSpPr>
          <p:cNvPr id="205" name="CustomShape 14"/>
          <p:cNvSpPr/>
          <p:nvPr/>
        </p:nvSpPr>
        <p:spPr>
          <a:xfrm>
            <a:off x="1737360" y="4206240"/>
            <a:ext cx="1828800" cy="64008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Захранване</a:t>
            </a:r>
          </a:p>
          <a:p>
            <a:pPr algn="ctr"/>
            <a:r>
              <a:rPr lang="en-US" sz="1800" b="0" strike="noStrike" spc="-1">
                <a:latin typeface="Arial"/>
              </a:rPr>
              <a:t>9VDC – 12VDC</a:t>
            </a:r>
          </a:p>
        </p:txBody>
      </p:sp>
      <p:sp>
        <p:nvSpPr>
          <p:cNvPr id="206" name="CustomShape 15"/>
          <p:cNvSpPr/>
          <p:nvPr/>
        </p:nvSpPr>
        <p:spPr>
          <a:xfrm>
            <a:off x="4937760" y="5669280"/>
            <a:ext cx="2011680" cy="73152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Изходно / входни </a:t>
            </a:r>
          </a:p>
          <a:p>
            <a:pPr algn="ctr"/>
            <a:r>
              <a:rPr lang="en-US" sz="1800" b="0" strike="noStrike" spc="-1">
                <a:latin typeface="Arial"/>
              </a:rPr>
              <a:t>напрежения</a:t>
            </a:r>
          </a:p>
        </p:txBody>
      </p:sp>
      <p:sp>
        <p:nvSpPr>
          <p:cNvPr id="207" name="CustomShape 16"/>
          <p:cNvSpPr/>
          <p:nvPr/>
        </p:nvSpPr>
        <p:spPr>
          <a:xfrm>
            <a:off x="7132320" y="5669280"/>
            <a:ext cx="173736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Аналогов вход</a:t>
            </a:r>
          </a:p>
        </p:txBody>
      </p:sp>
      <p:sp>
        <p:nvSpPr>
          <p:cNvPr id="208" name="CustomShape 17"/>
          <p:cNvSpPr/>
          <p:nvPr/>
        </p:nvSpPr>
        <p:spPr>
          <a:xfrm>
            <a:off x="8138160" y="4297680"/>
            <a:ext cx="347472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Микроконтролер AtMega328P</a:t>
            </a:r>
          </a:p>
        </p:txBody>
      </p:sp>
      <p:sp>
        <p:nvSpPr>
          <p:cNvPr id="209" name="CustomShape 18"/>
          <p:cNvSpPr/>
          <p:nvPr/>
        </p:nvSpPr>
        <p:spPr>
          <a:xfrm>
            <a:off x="5669280" y="1445400"/>
            <a:ext cx="3108960" cy="65772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dirty="0" err="1">
                <a:latin typeface="Arial"/>
              </a:rPr>
              <a:t>Цифрови</a:t>
            </a:r>
            <a:r>
              <a:rPr lang="en-US" sz="1800" b="0" strike="noStrike" spc="-1" dirty="0">
                <a:latin typeface="Arial"/>
              </a:rPr>
              <a:t> </a:t>
            </a:r>
            <a:r>
              <a:rPr lang="en-US" sz="1800" b="0" strike="noStrike" spc="-1" dirty="0" err="1">
                <a:latin typeface="Arial"/>
              </a:rPr>
              <a:t>входове</a:t>
            </a:r>
            <a:r>
              <a:rPr lang="en-US" sz="1800" b="0" strike="noStrike" spc="-1" dirty="0">
                <a:latin typeface="Arial"/>
              </a:rPr>
              <a:t> / </a:t>
            </a:r>
            <a:r>
              <a:rPr lang="en-US" sz="1800" b="0" strike="noStrike" spc="-1" dirty="0" err="1">
                <a:latin typeface="Arial"/>
              </a:rPr>
              <a:t>изходи</a:t>
            </a:r>
            <a:endParaRPr lang="en-US" sz="1800" b="0" strike="noStrike" spc="-1" dirty="0">
              <a:latin typeface="Arial"/>
            </a:endParaRPr>
          </a:p>
          <a:p>
            <a:pPr algn="ctr"/>
            <a:r>
              <a:rPr lang="en-US" sz="1800" b="0" strike="noStrike" spc="-1" dirty="0">
                <a:latin typeface="Arial"/>
              </a:rPr>
              <a:t> с </a:t>
            </a:r>
            <a:r>
              <a:rPr lang="en-US" sz="1800" b="0" strike="noStrike" spc="-1" dirty="0" err="1">
                <a:latin typeface="Arial"/>
              </a:rPr>
              <a:t>общо</a:t>
            </a:r>
            <a:r>
              <a:rPr lang="en-US" sz="1800" b="0" strike="noStrike" spc="-1" dirty="0">
                <a:latin typeface="Arial"/>
              </a:rPr>
              <a:t> </a:t>
            </a:r>
            <a:r>
              <a:rPr lang="en-US" sz="1800" b="0" strike="noStrike" spc="-1" dirty="0" err="1">
                <a:latin typeface="Arial"/>
              </a:rPr>
              <a:t>предназначение</a:t>
            </a:r>
            <a:endParaRPr lang="en-US" sz="1800" b="0" strike="noStrike" spc="-1" dirty="0">
              <a:latin typeface="Arial"/>
            </a:endParaRPr>
          </a:p>
        </p:txBody>
      </p:sp>
      <p:sp>
        <p:nvSpPr>
          <p:cNvPr id="210" name="CustomShape 19"/>
          <p:cNvSpPr/>
          <p:nvPr/>
        </p:nvSpPr>
        <p:spPr>
          <a:xfrm>
            <a:off x="6035040" y="2651760"/>
            <a:ext cx="292608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Вграден светодиод (D13)</a:t>
            </a:r>
          </a:p>
        </p:txBody>
      </p:sp>
      <p:sp>
        <p:nvSpPr>
          <p:cNvPr id="211" name="CustomShape 20"/>
          <p:cNvSpPr/>
          <p:nvPr/>
        </p:nvSpPr>
        <p:spPr>
          <a:xfrm>
            <a:off x="6035040" y="3200400"/>
            <a:ext cx="292608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Светодиоди комуникация</a:t>
            </a:r>
          </a:p>
        </p:txBody>
      </p:sp>
      <p:sp>
        <p:nvSpPr>
          <p:cNvPr id="23" name="Slide Number Placeholder">
            <a:extLst>
              <a:ext uri="{FF2B5EF4-FFF2-40B4-BE49-F238E27FC236}">
                <a16:creationId xmlns:a16="http://schemas.microsoft.com/office/drawing/2014/main" id="{F745B44D-6231-4821-B6EE-D72EAF1CB2FC}"/>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5</a:t>
            </a:fld>
            <a:endParaRPr lang="en-US" dirty="0">
              <a:solidFill>
                <a:prstClr val="white">
                  <a:tint val="75000"/>
                </a:prstClr>
              </a:solidFill>
            </a:endParaRPr>
          </a:p>
        </p:txBody>
      </p:sp>
    </p:spTree>
    <p:extLst>
      <p:ext uri="{BB962C8B-B14F-4D97-AF65-F5344CB8AC3E}">
        <p14:creationId xmlns:p14="http://schemas.microsoft.com/office/powerpoint/2010/main" val="134684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Въведение в Ардуино</a:t>
            </a:r>
            <a:endParaRPr lang="en-US" sz="4000" b="0" strike="noStrike" spc="-1">
              <a:latin typeface="Arial"/>
            </a:endParaRPr>
          </a:p>
        </p:txBody>
      </p:sp>
      <p:pic>
        <p:nvPicPr>
          <p:cNvPr id="213" name="Picture 212"/>
          <p:cNvPicPr/>
          <p:nvPr/>
        </p:nvPicPr>
        <p:blipFill>
          <a:blip r:embed="rId2"/>
          <a:stretch/>
        </p:blipFill>
        <p:spPr>
          <a:xfrm>
            <a:off x="228960" y="1326240"/>
            <a:ext cx="5257440" cy="5257440"/>
          </a:xfrm>
          <a:prstGeom prst="rect">
            <a:avLst/>
          </a:prstGeom>
          <a:ln>
            <a:noFill/>
          </a:ln>
        </p:spPr>
      </p:pic>
      <p:pic>
        <p:nvPicPr>
          <p:cNvPr id="214" name="Picture 213"/>
          <p:cNvPicPr/>
          <p:nvPr/>
        </p:nvPicPr>
        <p:blipFill>
          <a:blip r:embed="rId3"/>
          <a:stretch/>
        </p:blipFill>
        <p:spPr>
          <a:xfrm>
            <a:off x="6446880" y="1326240"/>
            <a:ext cx="5257440" cy="5257440"/>
          </a:xfrm>
          <a:prstGeom prst="rect">
            <a:avLst/>
          </a:prstGeom>
          <a:ln>
            <a:noFill/>
          </a:ln>
        </p:spPr>
      </p:pic>
      <p:sp>
        <p:nvSpPr>
          <p:cNvPr id="215" name="CustomShape 2"/>
          <p:cNvSpPr/>
          <p:nvPr/>
        </p:nvSpPr>
        <p:spPr>
          <a:xfrm>
            <a:off x="5394960" y="3108960"/>
            <a:ext cx="1188720" cy="192024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pic>
        <p:nvPicPr>
          <p:cNvPr id="216" name="Picture 215"/>
          <p:cNvPicPr/>
          <p:nvPr/>
        </p:nvPicPr>
        <p:blipFill>
          <a:blip r:embed="rId4"/>
          <a:stretch/>
        </p:blipFill>
        <p:spPr>
          <a:xfrm>
            <a:off x="5303520" y="3291840"/>
            <a:ext cx="1463040" cy="1463040"/>
          </a:xfrm>
          <a:prstGeom prst="rect">
            <a:avLst/>
          </a:prstGeom>
          <a:ln>
            <a:noFill/>
          </a:ln>
        </p:spPr>
      </p:pic>
      <p:sp>
        <p:nvSpPr>
          <p:cNvPr id="7" name="Slide Number Placeholder">
            <a:extLst>
              <a:ext uri="{FF2B5EF4-FFF2-40B4-BE49-F238E27FC236}">
                <a16:creationId xmlns:a16="http://schemas.microsoft.com/office/drawing/2014/main" id="{CBDF1571-13AE-466B-8C8F-1F0F95CB0877}"/>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6</a:t>
            </a:fld>
            <a:endParaRPr lang="en-US" dirty="0">
              <a:solidFill>
                <a:prstClr val="white">
                  <a:tint val="75000"/>
                </a:prstClr>
              </a:solidFill>
            </a:endParaRPr>
          </a:p>
        </p:txBody>
      </p:sp>
    </p:spTree>
    <p:extLst>
      <p:ext uri="{BB962C8B-B14F-4D97-AF65-F5344CB8AC3E}">
        <p14:creationId xmlns:p14="http://schemas.microsoft.com/office/powerpoint/2010/main" val="9301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F99659D5-F7A7-470D-B981-C917347A2FE8}" type="slidenum">
              <a:rPr lang="en-US" sz="1000" b="0" strike="noStrike" spc="-1">
                <a:solidFill>
                  <a:srgbClr val="FFFFFF"/>
                </a:solidFill>
                <a:latin typeface="Calibri"/>
              </a:rPr>
              <a:t>7</a:t>
            </a:fld>
            <a:endParaRPr lang="en-US" sz="1000" b="0" strike="noStrike" spc="-1">
              <a:latin typeface="Arial"/>
            </a:endParaRPr>
          </a:p>
        </p:txBody>
      </p:sp>
      <p:sp>
        <p:nvSpPr>
          <p:cNvPr id="218" name="CustomShape 2"/>
          <p:cNvSpPr/>
          <p:nvPr/>
        </p:nvSpPr>
        <p:spPr>
          <a:xfrm>
            <a:off x="190440" y="1151280"/>
            <a:ext cx="11804040" cy="5569560"/>
          </a:xfrm>
          <a:prstGeom prst="rect">
            <a:avLst/>
          </a:prstGeom>
          <a:noFill/>
          <a:ln>
            <a:noFill/>
          </a:ln>
        </p:spPr>
        <p:style>
          <a:lnRef idx="0">
            <a:scrgbClr r="0" g="0" b="0"/>
          </a:lnRef>
          <a:fillRef idx="0">
            <a:scrgbClr r="0" g="0" b="0"/>
          </a:fillRef>
          <a:effectRef idx="0">
            <a:scrgbClr r="0" g="0" b="0"/>
          </a:effectRef>
          <a:fontRef idx="minor"/>
        </p:style>
      </p:sp>
      <p:sp>
        <p:nvSpPr>
          <p:cNvPr id="219"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sp>
      <p:pic>
        <p:nvPicPr>
          <p:cNvPr id="220" name="Picture 219"/>
          <p:cNvPicPr/>
          <p:nvPr/>
        </p:nvPicPr>
        <p:blipFill>
          <a:blip r:embed="rId2"/>
          <a:stretch/>
        </p:blipFill>
        <p:spPr>
          <a:xfrm>
            <a:off x="2677680" y="316391"/>
            <a:ext cx="6857640" cy="6234218"/>
          </a:xfrm>
          <a:prstGeom prst="rect">
            <a:avLst/>
          </a:prstGeom>
          <a:ln>
            <a:noFill/>
          </a:ln>
        </p:spPr>
      </p:pic>
      <p:sp>
        <p:nvSpPr>
          <p:cNvPr id="6" name="Slide Number Placeholder">
            <a:extLst>
              <a:ext uri="{FF2B5EF4-FFF2-40B4-BE49-F238E27FC236}">
                <a16:creationId xmlns:a16="http://schemas.microsoft.com/office/drawing/2014/main" id="{E5A58EE9-4498-4742-8941-EBD22C909B8F}"/>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3057522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характеристики</a:t>
            </a:r>
            <a:endParaRPr lang="en-US" sz="4000" b="0" strike="noStrike" spc="-1">
              <a:latin typeface="Arial"/>
            </a:endParaRPr>
          </a:p>
        </p:txBody>
      </p:sp>
      <p:sp>
        <p:nvSpPr>
          <p:cNvPr id="222"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3" name="TextShape 3"/>
          <p:cNvSpPr txBox="1"/>
          <p:nvPr/>
        </p:nvSpPr>
        <p:spPr>
          <a:xfrm>
            <a:off x="365760" y="1262520"/>
            <a:ext cx="11612880" cy="4830638"/>
          </a:xfrm>
          <a:prstGeom prst="rect">
            <a:avLst/>
          </a:prstGeom>
          <a:noFill/>
          <a:ln>
            <a:noFill/>
          </a:ln>
        </p:spPr>
        <p:txBody>
          <a:bodyPr lIns="90000" tIns="45000" rIns="90000" bIns="45000">
            <a:spAutoFit/>
          </a:bodyPr>
          <a:lstStyle/>
          <a:p>
            <a:r>
              <a:rPr lang="en-US" sz="2800" b="0" strike="noStrike" spc="-1" dirty="0">
                <a:latin typeface="Arial"/>
              </a:rPr>
              <a:t>-	USB </a:t>
            </a:r>
            <a:r>
              <a:rPr lang="en-US" sz="2800" b="0" strike="noStrike" spc="-1" dirty="0" err="1">
                <a:latin typeface="Arial"/>
              </a:rPr>
              <a:t>порт</a:t>
            </a:r>
            <a:r>
              <a:rPr lang="en-US" sz="2800" b="0" strike="noStrike" spc="-1" dirty="0">
                <a:latin typeface="Arial"/>
              </a:rPr>
              <a:t> </a:t>
            </a:r>
            <a:r>
              <a:rPr lang="en-US" sz="2800" b="0" strike="noStrike" spc="-1" dirty="0" err="1">
                <a:latin typeface="Arial"/>
              </a:rPr>
              <a:t>за</a:t>
            </a:r>
            <a:r>
              <a:rPr lang="en-US" sz="2800" b="0" strike="noStrike" spc="-1" dirty="0">
                <a:latin typeface="Arial"/>
              </a:rPr>
              <a:t> </a:t>
            </a:r>
            <a:r>
              <a:rPr lang="en-US" sz="2800" b="0" strike="noStrike" spc="-1" dirty="0" err="1">
                <a:latin typeface="Arial"/>
              </a:rPr>
              <a:t>програмиране</a:t>
            </a:r>
            <a:r>
              <a:rPr lang="en-US" sz="2800" b="0" strike="noStrike" spc="-1" dirty="0">
                <a:latin typeface="Arial"/>
              </a:rPr>
              <a:t>, </a:t>
            </a:r>
            <a:r>
              <a:rPr lang="en-US" sz="2800" b="0" strike="noStrike" spc="-1" dirty="0" err="1">
                <a:latin typeface="Arial"/>
              </a:rPr>
              <a:t>комуникация</a:t>
            </a:r>
            <a:r>
              <a:rPr lang="en-US" sz="2800" b="0" strike="noStrike" spc="-1" dirty="0">
                <a:latin typeface="Arial"/>
              </a:rPr>
              <a:t> с </a:t>
            </a:r>
            <a:r>
              <a:rPr lang="en-US" sz="2800" b="0" strike="noStrike" spc="-1" dirty="0" err="1">
                <a:latin typeface="Arial"/>
              </a:rPr>
              <a:t>компютър</a:t>
            </a:r>
            <a:r>
              <a:rPr lang="en-US" sz="2800" b="0" strike="noStrike" spc="-1" dirty="0">
                <a:latin typeface="Arial"/>
              </a:rPr>
              <a:t> и </a:t>
            </a:r>
            <a:r>
              <a:rPr lang="en-US" sz="2800" b="0" strike="noStrike" spc="-1" dirty="0" err="1">
                <a:latin typeface="Arial"/>
              </a:rPr>
              <a:t>захранване</a:t>
            </a:r>
            <a:r>
              <a:rPr lang="en-US" sz="2800" b="0" strike="noStrike" spc="-1" dirty="0">
                <a:latin typeface="Arial"/>
              </a:rPr>
              <a:t> с 5V;</a:t>
            </a:r>
          </a:p>
          <a:p>
            <a:r>
              <a:rPr lang="en-US" sz="2800" b="0" strike="noStrike" spc="-1" dirty="0">
                <a:latin typeface="Arial"/>
              </a:rPr>
              <a:t>-	</a:t>
            </a:r>
            <a:r>
              <a:rPr lang="en-US" sz="2800" b="0" strike="noStrike" spc="-1" dirty="0" err="1">
                <a:latin typeface="Arial"/>
              </a:rPr>
              <a:t>Алтернативен</a:t>
            </a:r>
            <a:r>
              <a:rPr lang="en-US" sz="2800" b="0" strike="noStrike" spc="-1" dirty="0">
                <a:latin typeface="Arial"/>
              </a:rPr>
              <a:t> </a:t>
            </a:r>
            <a:r>
              <a:rPr lang="en-US" sz="2800" b="0" strike="noStrike" spc="-1" dirty="0" err="1">
                <a:latin typeface="Arial"/>
              </a:rPr>
              <a:t>вход</a:t>
            </a:r>
            <a:r>
              <a:rPr lang="en-US" sz="2800" b="0" strike="noStrike" spc="-1" dirty="0">
                <a:latin typeface="Arial"/>
              </a:rPr>
              <a:t> </a:t>
            </a:r>
            <a:r>
              <a:rPr lang="en-US" sz="2800" b="0" strike="noStrike" spc="-1" dirty="0" err="1">
                <a:latin typeface="Arial"/>
              </a:rPr>
              <a:t>за</a:t>
            </a:r>
            <a:r>
              <a:rPr lang="en-US" sz="2800" b="0" strike="noStrike" spc="-1" dirty="0">
                <a:latin typeface="Arial"/>
              </a:rPr>
              <a:t> </a:t>
            </a:r>
            <a:r>
              <a:rPr lang="en-US" sz="2800" b="0" strike="noStrike" spc="-1" dirty="0" err="1">
                <a:latin typeface="Arial"/>
              </a:rPr>
              <a:t>захранване</a:t>
            </a:r>
            <a:r>
              <a:rPr lang="en-US" sz="2800" b="0" strike="noStrike" spc="-1" dirty="0">
                <a:latin typeface="Arial"/>
              </a:rPr>
              <a:t> 7V – 12V;</a:t>
            </a:r>
          </a:p>
          <a:p>
            <a:r>
              <a:rPr lang="en-US" sz="2800" b="0" strike="noStrike" spc="-1" dirty="0">
                <a:latin typeface="Arial"/>
              </a:rPr>
              <a:t>-	6 </a:t>
            </a:r>
            <a:r>
              <a:rPr lang="en-US" sz="2800" b="0" strike="noStrike" spc="-1" dirty="0" err="1">
                <a:latin typeface="Arial"/>
              </a:rPr>
              <a:t>аналогови</a:t>
            </a:r>
            <a:r>
              <a:rPr lang="en-US" sz="2800" b="0" strike="noStrike" spc="-1" dirty="0">
                <a:latin typeface="Arial"/>
              </a:rPr>
              <a:t> </a:t>
            </a:r>
            <a:r>
              <a:rPr lang="en-US" sz="2800" b="0" strike="noStrike" spc="-1" dirty="0" err="1">
                <a:latin typeface="Arial"/>
              </a:rPr>
              <a:t>входа</a:t>
            </a:r>
            <a:r>
              <a:rPr lang="en-US" sz="2800" b="0" strike="noStrike" spc="-1" dirty="0">
                <a:latin typeface="Arial"/>
              </a:rPr>
              <a:t> – А0 – А5;</a:t>
            </a:r>
          </a:p>
          <a:p>
            <a:r>
              <a:rPr lang="en-US" sz="2800" b="0" strike="noStrike" spc="-1" dirty="0">
                <a:latin typeface="Arial"/>
              </a:rPr>
              <a:t>-	14 </a:t>
            </a:r>
            <a:r>
              <a:rPr lang="en-US" sz="2800" b="0" strike="noStrike" spc="-1" dirty="0" err="1">
                <a:latin typeface="Arial"/>
              </a:rPr>
              <a:t>цифрови</a:t>
            </a:r>
            <a:r>
              <a:rPr lang="en-US" sz="2800" b="0" strike="noStrike" spc="-1" dirty="0">
                <a:latin typeface="Arial"/>
              </a:rPr>
              <a:t> </a:t>
            </a:r>
            <a:r>
              <a:rPr lang="en-US" sz="2800" b="0" strike="noStrike" spc="-1" dirty="0" err="1">
                <a:latin typeface="Arial"/>
              </a:rPr>
              <a:t>изходи</a:t>
            </a:r>
            <a:r>
              <a:rPr lang="en-US" sz="2800" b="0" strike="noStrike" spc="-1" dirty="0">
                <a:latin typeface="Arial"/>
              </a:rPr>
              <a:t> с </a:t>
            </a:r>
            <a:r>
              <a:rPr lang="en-US" sz="2800" b="0" strike="noStrike" spc="-1" dirty="0" err="1">
                <a:latin typeface="Arial"/>
              </a:rPr>
              <a:t>общо</a:t>
            </a:r>
            <a:r>
              <a:rPr lang="en-US" sz="2800" b="0" strike="noStrike" spc="-1" dirty="0">
                <a:latin typeface="Arial"/>
              </a:rPr>
              <a:t> </a:t>
            </a:r>
            <a:r>
              <a:rPr lang="en-US" sz="2800" b="0" strike="noStrike" spc="-1" dirty="0" err="1">
                <a:latin typeface="Arial"/>
              </a:rPr>
              <a:t>предназначение</a:t>
            </a:r>
            <a:r>
              <a:rPr lang="en-US" sz="2800" b="0" strike="noStrike" spc="-1" dirty="0">
                <a:latin typeface="Arial"/>
              </a:rPr>
              <a:t>;</a:t>
            </a:r>
          </a:p>
          <a:p>
            <a:r>
              <a:rPr lang="en-US" sz="2800" b="0" strike="noStrike" spc="-1" dirty="0">
                <a:latin typeface="Arial"/>
              </a:rPr>
              <a:t>-	6 </a:t>
            </a:r>
            <a:r>
              <a:rPr lang="en-US" sz="2800" b="0" strike="noStrike" spc="-1" dirty="0" err="1">
                <a:latin typeface="Arial"/>
              </a:rPr>
              <a:t>извода</a:t>
            </a:r>
            <a:r>
              <a:rPr lang="en-US" sz="2800" b="0" strike="noStrike" spc="-1" dirty="0">
                <a:latin typeface="Arial"/>
              </a:rPr>
              <a:t> </a:t>
            </a:r>
            <a:r>
              <a:rPr lang="en-US" sz="2800" b="0" strike="noStrike" spc="-1" dirty="0" err="1">
                <a:latin typeface="Arial"/>
              </a:rPr>
              <a:t>за</a:t>
            </a:r>
            <a:r>
              <a:rPr lang="en-US" sz="2800" b="0" strike="noStrike" spc="-1" dirty="0">
                <a:latin typeface="Arial"/>
              </a:rPr>
              <a:t> </a:t>
            </a:r>
            <a:r>
              <a:rPr lang="en-US" sz="2800" b="0" strike="noStrike" spc="-1" dirty="0" err="1">
                <a:latin typeface="Arial"/>
              </a:rPr>
              <a:t>широчинно-импулсна</a:t>
            </a:r>
            <a:r>
              <a:rPr lang="en-US" sz="2800" b="0" strike="noStrike" spc="-1" dirty="0">
                <a:latin typeface="Arial"/>
              </a:rPr>
              <a:t> </a:t>
            </a:r>
            <a:r>
              <a:rPr lang="en-US" sz="2800" b="0" strike="noStrike" spc="-1" dirty="0" err="1">
                <a:latin typeface="Arial"/>
              </a:rPr>
              <a:t>модулация</a:t>
            </a:r>
            <a:r>
              <a:rPr lang="en-US" sz="2800" b="0" strike="noStrike" spc="-1" dirty="0">
                <a:latin typeface="Arial"/>
              </a:rPr>
              <a:t>;</a:t>
            </a:r>
          </a:p>
          <a:p>
            <a:r>
              <a:rPr lang="en-US" sz="2800" b="0" strike="noStrike" spc="-1" dirty="0">
                <a:latin typeface="Arial"/>
              </a:rPr>
              <a:t>-	5V </a:t>
            </a:r>
            <a:r>
              <a:rPr lang="en-US" sz="2800" b="0" strike="noStrike" spc="-1" dirty="0" err="1">
                <a:latin typeface="Arial"/>
              </a:rPr>
              <a:t>изходящо</a:t>
            </a:r>
            <a:r>
              <a:rPr lang="en-US" sz="2800" b="0" strike="noStrike" spc="-1" dirty="0">
                <a:latin typeface="Arial"/>
              </a:rPr>
              <a:t> </a:t>
            </a:r>
            <a:r>
              <a:rPr lang="en-US" sz="2800" b="0" strike="noStrike" spc="-1" dirty="0" err="1">
                <a:latin typeface="Arial"/>
              </a:rPr>
              <a:t>напрежение</a:t>
            </a:r>
            <a:r>
              <a:rPr lang="en-US" sz="2800" b="0" strike="noStrike" spc="-1" dirty="0">
                <a:latin typeface="Arial"/>
              </a:rPr>
              <a:t> </a:t>
            </a:r>
            <a:r>
              <a:rPr lang="en-US" sz="2800" b="0" strike="noStrike" spc="-1" dirty="0" err="1">
                <a:latin typeface="Arial"/>
              </a:rPr>
              <a:t>от</a:t>
            </a:r>
            <a:r>
              <a:rPr lang="en-US" sz="2800" b="0" strike="noStrike" spc="-1" dirty="0">
                <a:latin typeface="Arial"/>
              </a:rPr>
              <a:t> </a:t>
            </a:r>
            <a:r>
              <a:rPr lang="en-US" sz="2800" b="0" strike="noStrike" spc="-1" dirty="0" err="1">
                <a:latin typeface="Arial"/>
              </a:rPr>
              <a:t>пин</a:t>
            </a:r>
            <a:r>
              <a:rPr lang="en-US" sz="2800" b="0" strike="noStrike" spc="-1" dirty="0">
                <a:latin typeface="Arial"/>
              </a:rPr>
              <a:t>;</a:t>
            </a:r>
          </a:p>
          <a:p>
            <a:r>
              <a:rPr lang="en-US" sz="2800" b="0" strike="noStrike" spc="-1" dirty="0">
                <a:latin typeface="Arial"/>
              </a:rPr>
              <a:t>-	20mA </a:t>
            </a:r>
            <a:r>
              <a:rPr lang="en-US" sz="2800" b="0" strike="noStrike" spc="-1" dirty="0" err="1">
                <a:latin typeface="Arial"/>
              </a:rPr>
              <a:t>изходящ</a:t>
            </a:r>
            <a:r>
              <a:rPr lang="en-US" sz="2800" b="0" strike="noStrike" spc="-1" dirty="0">
                <a:latin typeface="Arial"/>
              </a:rPr>
              <a:t> </a:t>
            </a:r>
            <a:r>
              <a:rPr lang="en-US" sz="2800" b="0" strike="noStrike" spc="-1" dirty="0" err="1">
                <a:latin typeface="Arial"/>
              </a:rPr>
              <a:t>ток</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пин</a:t>
            </a:r>
            <a:r>
              <a:rPr lang="en-US" sz="2800" b="0" strike="noStrike" spc="-1" dirty="0">
                <a:latin typeface="Arial"/>
              </a:rPr>
              <a:t>;</a:t>
            </a:r>
          </a:p>
          <a:p>
            <a:r>
              <a:rPr lang="en-US" sz="2800" b="0" strike="noStrike" spc="-1" dirty="0">
                <a:latin typeface="Arial"/>
              </a:rPr>
              <a:t>-	32КB </a:t>
            </a:r>
            <a:r>
              <a:rPr lang="en-US" sz="2800" b="0" strike="noStrike" spc="-1" dirty="0" err="1">
                <a:latin typeface="Arial"/>
              </a:rPr>
              <a:t>програмна</a:t>
            </a:r>
            <a:r>
              <a:rPr lang="en-US" sz="2800" b="0" strike="noStrike" spc="-1" dirty="0">
                <a:latin typeface="Arial"/>
              </a:rPr>
              <a:t> </a:t>
            </a:r>
            <a:r>
              <a:rPr lang="en-US" sz="2800" b="0" strike="noStrike" spc="-1" dirty="0" err="1">
                <a:latin typeface="Arial"/>
              </a:rPr>
              <a:t>памет</a:t>
            </a:r>
            <a:r>
              <a:rPr lang="en-US" sz="2800" b="0" strike="noStrike" spc="-1" dirty="0">
                <a:latin typeface="Arial"/>
              </a:rPr>
              <a:t> (</a:t>
            </a:r>
            <a:r>
              <a:rPr lang="en-US" sz="2800" b="0" strike="noStrike" spc="-1" dirty="0" err="1">
                <a:latin typeface="Arial"/>
              </a:rPr>
              <a:t>флаш</a:t>
            </a:r>
            <a:r>
              <a:rPr lang="en-US" sz="2800" b="0" strike="noStrike" spc="-1" dirty="0">
                <a:latin typeface="Arial"/>
              </a:rPr>
              <a:t>);</a:t>
            </a:r>
          </a:p>
          <a:p>
            <a:r>
              <a:rPr lang="en-US" sz="2800" b="0" strike="noStrike" spc="-1" dirty="0">
                <a:latin typeface="Arial"/>
              </a:rPr>
              <a:t>-	2  KB RAM </a:t>
            </a:r>
            <a:r>
              <a:rPr lang="en-US" sz="2800" b="0" strike="noStrike" spc="-1" dirty="0" err="1">
                <a:latin typeface="Arial"/>
              </a:rPr>
              <a:t>памет</a:t>
            </a:r>
            <a:r>
              <a:rPr lang="en-US" sz="2800" b="0" strike="noStrike" spc="-1" dirty="0">
                <a:latin typeface="Arial"/>
              </a:rPr>
              <a:t>;</a:t>
            </a:r>
          </a:p>
          <a:p>
            <a:r>
              <a:rPr lang="en-US" sz="2800" b="0" strike="noStrike" spc="-1" dirty="0">
                <a:latin typeface="Arial"/>
              </a:rPr>
              <a:t>-	16 MHz </a:t>
            </a:r>
            <a:r>
              <a:rPr lang="en-US" sz="2800" b="0" strike="noStrike" spc="-1" dirty="0" err="1">
                <a:latin typeface="Arial"/>
              </a:rPr>
              <a:t>работна</a:t>
            </a:r>
            <a:r>
              <a:rPr lang="en-US" sz="2800" b="0" strike="noStrike" spc="-1" dirty="0">
                <a:latin typeface="Arial"/>
              </a:rPr>
              <a:t> </a:t>
            </a:r>
            <a:r>
              <a:rPr lang="en-US" sz="2800" b="0" strike="noStrike" spc="-1" dirty="0" err="1">
                <a:latin typeface="Arial"/>
              </a:rPr>
              <a:t>честота</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микроконтролера</a:t>
            </a:r>
            <a:r>
              <a:rPr lang="en-US" sz="2800" b="0" strike="noStrike" spc="-1" dirty="0">
                <a:latin typeface="Arial"/>
              </a:rPr>
              <a:t>; </a:t>
            </a:r>
          </a:p>
        </p:txBody>
      </p:sp>
      <p:sp>
        <p:nvSpPr>
          <p:cNvPr id="5" name="Slide Number Placeholder">
            <a:extLst>
              <a:ext uri="{FF2B5EF4-FFF2-40B4-BE49-F238E27FC236}">
                <a16:creationId xmlns:a16="http://schemas.microsoft.com/office/drawing/2014/main" id="{96F2C3BC-B65A-4E7C-81FC-BA3D4D242008}"/>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355360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Приложение</a:t>
            </a:r>
            <a:endParaRPr lang="en-US" sz="4000" b="0" strike="noStrike" spc="-1">
              <a:latin typeface="Arial"/>
            </a:endParaRPr>
          </a:p>
        </p:txBody>
      </p:sp>
      <p:sp>
        <p:nvSpPr>
          <p:cNvPr id="225"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6" name="TextShape 3"/>
          <p:cNvSpPr txBox="1"/>
          <p:nvPr/>
        </p:nvSpPr>
        <p:spPr>
          <a:xfrm>
            <a:off x="365760" y="1215475"/>
            <a:ext cx="11612880" cy="5261525"/>
          </a:xfrm>
          <a:prstGeom prst="rect">
            <a:avLst/>
          </a:prstGeom>
          <a:noFill/>
          <a:ln>
            <a:noFill/>
          </a:ln>
        </p:spPr>
        <p:txBody>
          <a:bodyPr lIns="90000" tIns="45000" rIns="90000" bIns="45000">
            <a:spAutoFit/>
          </a:bodyPr>
          <a:lstStyle/>
          <a:p>
            <a:r>
              <a:rPr lang="en-US" sz="2800" b="0" strike="noStrike" spc="-1" dirty="0" err="1">
                <a:latin typeface="Arial"/>
              </a:rPr>
              <a:t>Цифрови</a:t>
            </a:r>
            <a:r>
              <a:rPr lang="en-US" sz="2800" b="0" strike="noStrike" spc="-1" dirty="0">
                <a:latin typeface="Arial"/>
              </a:rPr>
              <a:t> </a:t>
            </a:r>
            <a:r>
              <a:rPr lang="en-US" sz="2800" b="0" strike="noStrike" spc="-1" dirty="0" err="1">
                <a:latin typeface="Arial"/>
              </a:rPr>
              <a:t>входове</a:t>
            </a:r>
            <a:r>
              <a:rPr lang="en-US" sz="2800" b="0" strike="noStrike" spc="-1" dirty="0">
                <a:latin typeface="Arial"/>
              </a:rPr>
              <a:t> и </a:t>
            </a:r>
            <a:r>
              <a:rPr lang="en-US" sz="2800" b="0" strike="noStrike" spc="-1" dirty="0" err="1">
                <a:latin typeface="Arial"/>
              </a:rPr>
              <a:t>изходи</a:t>
            </a:r>
            <a:endParaRPr lang="en-US" sz="2800" b="0" strike="noStrike" spc="-1" dirty="0">
              <a:latin typeface="Arial"/>
            </a:endParaRPr>
          </a:p>
          <a:p>
            <a:r>
              <a:rPr lang="en-US" sz="2800" b="0" strike="noStrike" spc="-1" dirty="0">
                <a:latin typeface="Arial"/>
              </a:rPr>
              <a:t>-	</a:t>
            </a:r>
            <a:r>
              <a:rPr lang="en-US" sz="2800" b="0" strike="noStrike" spc="-1" dirty="0" err="1">
                <a:latin typeface="Arial"/>
              </a:rPr>
              <a:t>Управление</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светодиоди</a:t>
            </a:r>
            <a:r>
              <a:rPr lang="en-US" sz="2800" b="0" strike="noStrike" spc="-1" dirty="0">
                <a:latin typeface="Arial"/>
              </a:rPr>
              <a:t>;</a:t>
            </a:r>
          </a:p>
          <a:p>
            <a:r>
              <a:rPr lang="en-US" sz="2800" b="0" strike="noStrike" spc="-1" dirty="0">
                <a:latin typeface="Arial"/>
              </a:rPr>
              <a:t>-	</a:t>
            </a:r>
            <a:r>
              <a:rPr lang="en-US" sz="2800" b="0" strike="noStrike" spc="-1" dirty="0" err="1">
                <a:latin typeface="Arial"/>
              </a:rPr>
              <a:t>Управление</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електромотори</a:t>
            </a:r>
            <a:r>
              <a:rPr lang="en-US" sz="2800" b="0" strike="noStrike" spc="-1" dirty="0">
                <a:latin typeface="Arial"/>
              </a:rPr>
              <a:t>;</a:t>
            </a:r>
          </a:p>
          <a:p>
            <a:r>
              <a:rPr lang="en-US" sz="2800" b="0" strike="noStrike" spc="-1" dirty="0">
                <a:latin typeface="Arial"/>
              </a:rPr>
              <a:t>-	</a:t>
            </a:r>
            <a:r>
              <a:rPr lang="en-US" sz="2800" b="0" strike="noStrike" spc="-1" dirty="0" err="1">
                <a:latin typeface="Arial"/>
              </a:rPr>
              <a:t>Комуникация</a:t>
            </a:r>
            <a:r>
              <a:rPr lang="en-US" sz="2800" b="0" strike="noStrike" spc="-1" dirty="0">
                <a:latin typeface="Arial"/>
              </a:rPr>
              <a:t> </a:t>
            </a:r>
            <a:r>
              <a:rPr lang="en-US" sz="2800" b="0" strike="noStrike" spc="-1" dirty="0" err="1">
                <a:latin typeface="Arial"/>
              </a:rPr>
              <a:t>със</a:t>
            </a:r>
            <a:r>
              <a:rPr lang="en-US" sz="2800" b="0" strike="noStrike" spc="-1" dirty="0">
                <a:latin typeface="Arial"/>
              </a:rPr>
              <a:t> </a:t>
            </a:r>
            <a:r>
              <a:rPr lang="en-US" sz="2800" b="0" strike="noStrike" spc="-1" dirty="0" err="1">
                <a:latin typeface="Arial"/>
              </a:rPr>
              <a:t>сензори</a:t>
            </a:r>
            <a:r>
              <a:rPr lang="en-US" sz="2800" b="0" strike="noStrike" spc="-1" dirty="0">
                <a:latin typeface="Arial"/>
              </a:rPr>
              <a:t>;</a:t>
            </a:r>
          </a:p>
          <a:p>
            <a:r>
              <a:rPr lang="en-US" sz="2800" b="0" strike="noStrike" spc="-1" dirty="0">
                <a:latin typeface="Arial"/>
              </a:rPr>
              <a:t>-	</a:t>
            </a:r>
            <a:r>
              <a:rPr lang="en-US" sz="2800" b="0" strike="noStrike" spc="-1" dirty="0" err="1">
                <a:latin typeface="Arial"/>
              </a:rPr>
              <a:t>Управление</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дисплей</a:t>
            </a:r>
            <a:r>
              <a:rPr lang="en-US" sz="2800" b="0" strike="noStrike" spc="-1" dirty="0">
                <a:latin typeface="Arial"/>
              </a:rPr>
              <a:t>;</a:t>
            </a:r>
          </a:p>
          <a:p>
            <a:r>
              <a:rPr lang="en-US" sz="2800" b="0" strike="noStrike" spc="-1" dirty="0">
                <a:latin typeface="Arial"/>
              </a:rPr>
              <a:t>-	</a:t>
            </a:r>
            <a:r>
              <a:rPr lang="en-US" sz="2800" b="0" strike="noStrike" spc="-1" dirty="0" err="1">
                <a:latin typeface="Arial"/>
              </a:rPr>
              <a:t>Комуникация</a:t>
            </a:r>
            <a:r>
              <a:rPr lang="en-US" sz="2800" b="0" strike="noStrike" spc="-1" dirty="0">
                <a:latin typeface="Arial"/>
              </a:rPr>
              <a:t> с GSM </a:t>
            </a:r>
            <a:r>
              <a:rPr lang="en-US" sz="2800" b="0" strike="noStrike" spc="-1" dirty="0" err="1">
                <a:latin typeface="Arial"/>
              </a:rPr>
              <a:t>модули</a:t>
            </a:r>
            <a:r>
              <a:rPr lang="en-US" sz="2800" b="0" strike="noStrike" spc="-1" dirty="0">
                <a:latin typeface="Arial"/>
              </a:rPr>
              <a:t>;</a:t>
            </a:r>
          </a:p>
          <a:p>
            <a:r>
              <a:rPr lang="en-US" sz="2800" b="0" strike="noStrike" spc="-1" dirty="0">
                <a:latin typeface="Arial"/>
              </a:rPr>
              <a:t>-	</a:t>
            </a:r>
            <a:r>
              <a:rPr lang="en-US" sz="2800" b="0" strike="noStrike" spc="-1" dirty="0" err="1">
                <a:latin typeface="Arial"/>
              </a:rPr>
              <a:t>Комуникация</a:t>
            </a:r>
            <a:r>
              <a:rPr lang="en-US" sz="2800" b="0" strike="noStrike" spc="-1" dirty="0">
                <a:latin typeface="Arial"/>
              </a:rPr>
              <a:t> с GPS </a:t>
            </a:r>
            <a:r>
              <a:rPr lang="en-US" sz="2800" b="0" strike="noStrike" spc="-1" dirty="0" err="1">
                <a:latin typeface="Arial"/>
              </a:rPr>
              <a:t>модул</a:t>
            </a:r>
            <a:r>
              <a:rPr lang="en-US" sz="2800" b="0" strike="noStrike" spc="-1" dirty="0">
                <a:latin typeface="Arial"/>
              </a:rPr>
              <a:t>; </a:t>
            </a:r>
          </a:p>
          <a:p>
            <a:endParaRPr lang="en-US" sz="2800" b="0" strike="noStrike" spc="-1" dirty="0">
              <a:latin typeface="Arial"/>
            </a:endParaRPr>
          </a:p>
          <a:p>
            <a:r>
              <a:rPr lang="en-US" sz="2800" b="0" strike="noStrike" spc="-1" dirty="0" err="1">
                <a:latin typeface="Arial"/>
              </a:rPr>
              <a:t>Аналогови</a:t>
            </a:r>
            <a:r>
              <a:rPr lang="en-US" sz="2800" b="0" strike="noStrike" spc="-1" dirty="0">
                <a:latin typeface="Arial"/>
              </a:rPr>
              <a:t> </a:t>
            </a:r>
            <a:r>
              <a:rPr lang="en-US" sz="2800" b="0" strike="noStrike" spc="-1" dirty="0" err="1">
                <a:latin typeface="Arial"/>
              </a:rPr>
              <a:t>входове</a:t>
            </a:r>
            <a:r>
              <a:rPr lang="en-US" sz="2800" b="0" strike="noStrike" spc="-1" dirty="0">
                <a:latin typeface="Arial"/>
              </a:rPr>
              <a:t>:</a:t>
            </a:r>
          </a:p>
          <a:p>
            <a:r>
              <a:rPr lang="en-US" sz="2800" b="0" strike="noStrike" spc="-1" dirty="0">
                <a:latin typeface="Arial"/>
              </a:rPr>
              <a:t>-	</a:t>
            </a:r>
            <a:r>
              <a:rPr lang="en-US" sz="2800" b="0" strike="noStrike" spc="-1" dirty="0" err="1">
                <a:latin typeface="Arial"/>
              </a:rPr>
              <a:t>Четене</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температурен</a:t>
            </a:r>
            <a:r>
              <a:rPr lang="en-US" sz="2800" b="0" strike="noStrike" spc="-1" dirty="0">
                <a:latin typeface="Arial"/>
              </a:rPr>
              <a:t> </a:t>
            </a:r>
            <a:r>
              <a:rPr lang="en-US" sz="2800" b="0" strike="noStrike" spc="-1" dirty="0" err="1">
                <a:latin typeface="Arial"/>
              </a:rPr>
              <a:t>сензор</a:t>
            </a:r>
            <a:r>
              <a:rPr lang="en-US" sz="2800" b="0" strike="noStrike" spc="-1" dirty="0">
                <a:latin typeface="Arial"/>
              </a:rPr>
              <a:t>;</a:t>
            </a:r>
          </a:p>
          <a:p>
            <a:r>
              <a:rPr lang="en-US" sz="2800" b="0" strike="noStrike" spc="-1" dirty="0">
                <a:latin typeface="Arial"/>
              </a:rPr>
              <a:t>-	</a:t>
            </a:r>
            <a:r>
              <a:rPr lang="en-US" sz="2800" b="0" strike="noStrike" spc="-1" dirty="0" err="1">
                <a:latin typeface="Arial"/>
              </a:rPr>
              <a:t>Четене</a:t>
            </a:r>
            <a:r>
              <a:rPr lang="en-US" sz="2800" b="0" strike="noStrike" spc="-1" dirty="0">
                <a:latin typeface="Arial"/>
              </a:rPr>
              <a:t> </a:t>
            </a:r>
            <a:r>
              <a:rPr lang="en-US" sz="2800" b="0" strike="noStrike" spc="-1" dirty="0" err="1">
                <a:latin typeface="Arial"/>
              </a:rPr>
              <a:t>на</a:t>
            </a:r>
            <a:r>
              <a:rPr lang="en-US" sz="2800" b="0" strike="noStrike" spc="-1" dirty="0">
                <a:latin typeface="Arial"/>
              </a:rPr>
              <a:t> </a:t>
            </a:r>
            <a:r>
              <a:rPr lang="en-US" sz="2800" b="0" strike="noStrike" spc="-1" dirty="0" err="1">
                <a:latin typeface="Arial"/>
              </a:rPr>
              <a:t>светлинен</a:t>
            </a:r>
            <a:r>
              <a:rPr lang="en-US" sz="2800" b="0" strike="noStrike" spc="-1" dirty="0">
                <a:latin typeface="Arial"/>
              </a:rPr>
              <a:t> </a:t>
            </a:r>
            <a:r>
              <a:rPr lang="en-US" sz="2800" b="0" strike="noStrike" spc="-1" dirty="0" err="1">
                <a:latin typeface="Arial"/>
              </a:rPr>
              <a:t>сензор</a:t>
            </a:r>
            <a:r>
              <a:rPr lang="en-US" sz="2800" b="0" strike="noStrike" spc="-1" dirty="0">
                <a:latin typeface="Arial"/>
              </a:rPr>
              <a:t>;</a:t>
            </a:r>
          </a:p>
          <a:p>
            <a:r>
              <a:rPr lang="en-US" sz="2800" b="0" strike="noStrike" spc="-1" dirty="0">
                <a:latin typeface="Arial"/>
              </a:rPr>
              <a:t>-	</a:t>
            </a:r>
            <a:r>
              <a:rPr lang="en-US" sz="2800" b="0" strike="noStrike" spc="-1" dirty="0" err="1">
                <a:latin typeface="Arial"/>
              </a:rPr>
              <a:t>Четене</a:t>
            </a:r>
            <a:r>
              <a:rPr lang="en-US" sz="2800" b="0" strike="noStrike" spc="-1" dirty="0">
                <a:latin typeface="Arial"/>
              </a:rPr>
              <a:t> </a:t>
            </a:r>
            <a:r>
              <a:rPr lang="en-US" sz="2800" b="0" strike="noStrike" spc="-1" dirty="0" err="1">
                <a:latin typeface="Arial"/>
              </a:rPr>
              <a:t>на</a:t>
            </a:r>
            <a:r>
              <a:rPr lang="en-US" sz="2800" b="0" strike="noStrike" spc="-1" dirty="0">
                <a:latin typeface="Arial"/>
              </a:rPr>
              <a:t> потенциометър;</a:t>
            </a:r>
          </a:p>
        </p:txBody>
      </p:sp>
      <p:sp>
        <p:nvSpPr>
          <p:cNvPr id="5" name="Slide Number Placeholder">
            <a:extLst>
              <a:ext uri="{FF2B5EF4-FFF2-40B4-BE49-F238E27FC236}">
                <a16:creationId xmlns:a16="http://schemas.microsoft.com/office/drawing/2014/main" id="{EE4E9729-4FB2-48DE-BEA7-189E7E8C0159}"/>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3287165287"/>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7172</TotalTime>
  <Words>1160</Words>
  <Application>Microsoft Office PowerPoint</Application>
  <PresentationFormat>Custom</PresentationFormat>
  <Paragraphs>186</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Wingdings</vt:lpstr>
      <vt:lpstr>Wingdings 2</vt:lpstr>
      <vt:lpstr>SoftUni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Министерство на образованието и науката (МОН)</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Фондация "Софтуерен университет" - http://softuni.foundation</dc:description>
  <cp:lastModifiedBy>Svetlin Nakov</cp:lastModifiedBy>
  <cp:revision>297</cp:revision>
  <dcterms:created xsi:type="dcterms:W3CDTF">2014-01-02T17:00:34Z</dcterms:created>
  <dcterms:modified xsi:type="dcterms:W3CDTF">2019-12-17T13:51:49Z</dcterms:modified>
  <cp:category>програмиране; софтуерна разработка</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